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58" r:id="rId5"/>
    <p:sldId id="264" r:id="rId6"/>
    <p:sldId id="262" r:id="rId7"/>
    <p:sldId id="261" r:id="rId8"/>
    <p:sldId id="263" r:id="rId9"/>
    <p:sldId id="265" r:id="rId10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7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F828DAA-6433-497C-AEA9-2986DD5EB37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0F2833-DB9D-4082-81A1-D91BBE90A7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FDF3E3-D273-4E95-898D-866EE7DC433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1E93C-2FEC-49FD-9318-6EA28201293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66D37-DE3B-423F-82D6-EDEE52114D7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2700277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DADA-C843-45BE-B1A6-225D3A9EBC6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564426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EB2915-BA15-40E3-9794-66271F66E4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ADADA-C843-45BE-B1A6-225D3A9EBC6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6480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4DBDC2-2BD9-410F-A5CD-B4801E2A03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ADADA-C843-45BE-B1A6-225D3A9EBC69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6131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F5548B-6244-4ECA-B537-541EDF10A3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ADADA-C843-45BE-B1A6-225D3A9EBC69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034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AE1F86-979A-4B7C-96E7-8CFDDC8DAA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ADADA-C843-45BE-B1A6-225D3A9EBC69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267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12CD29-B5BA-44A9-9E7B-C4C78AF3FB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ADADA-C843-45BE-B1A6-225D3A9EBC69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3845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91628C-877B-4980-A56A-440C29D058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ADADA-C843-45BE-B1A6-225D3A9EBC69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5061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D058E1-0F7D-41DC-A284-01143E60FC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ADADA-C843-45BE-B1A6-225D3A9EBC69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2886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10B6E-1D72-458A-93B6-0F78CF0629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ADADA-C843-45BE-B1A6-225D3A9EBC69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307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73218-86B4-47D3-A258-6C571373D9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ADADA-C843-45BE-B1A6-225D3A9EBC69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5766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80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67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837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92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1766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2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90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11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88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694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3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86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49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7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20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348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FED15-F8A8-41B5-96C1-913C9E076E22}" type="datetimeFigureOut">
              <a:rPr lang="en-US" smtClean="0"/>
              <a:t>11/20/2019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AC5E5D9-4E0A-4C55-B66B-5B4529BAA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13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FCDA5-276D-42E1-A91F-08804DAD82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Burden of proof in cases of gender and non-discrimination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BF7DBB-6540-4A96-9FE7-B95D859A8B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100" dirty="0"/>
              <a:t>Iustina Ionescu </a:t>
            </a:r>
          </a:p>
        </p:txBody>
      </p:sp>
    </p:spTree>
    <p:extLst>
      <p:ext uri="{BB962C8B-B14F-4D97-AF65-F5344CB8AC3E}">
        <p14:creationId xmlns:p14="http://schemas.microsoft.com/office/powerpoint/2010/main" val="2472450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6B607-C95B-45A7-8380-45A4CCE99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is the burden of proof working in practice in cases of gender and non-discrimination?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761DF-56A3-4624-9A01-68487F1E9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85763" indent="-385763">
              <a:buFont typeface="+mj-lt"/>
              <a:buAutoNum type="arabicPeriod"/>
            </a:pPr>
            <a:endParaRPr lang="en-US" sz="2100" dirty="0"/>
          </a:p>
          <a:p>
            <a:pPr marL="385763" indent="-385763">
              <a:buFont typeface="+mj-lt"/>
              <a:buAutoNum type="arabicParenR"/>
            </a:pPr>
            <a:r>
              <a:rPr lang="en-US" sz="2100" dirty="0"/>
              <a:t>What are the difficulties?</a:t>
            </a:r>
          </a:p>
          <a:p>
            <a:pPr marL="0" indent="0">
              <a:buNone/>
            </a:pPr>
            <a:endParaRPr lang="en-US" sz="2100" dirty="0"/>
          </a:p>
          <a:p>
            <a:pPr marL="385763" indent="-385763">
              <a:buFont typeface="+mj-lt"/>
              <a:buAutoNum type="arabicParenR" startAt="2"/>
            </a:pPr>
            <a:r>
              <a:rPr lang="en-US" sz="2100" dirty="0"/>
              <a:t>How it alleviates the situation of the complainant?</a:t>
            </a:r>
          </a:p>
          <a:p>
            <a:pPr marL="385763" indent="-385763">
              <a:buFont typeface="+mj-lt"/>
              <a:buAutoNum type="arabicParenR" startAt="2"/>
            </a:pP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165276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4718C-0934-420A-BACA-AFD5D536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Areas left out of the rule regarding the burden of proof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35302-3430-4115-AFCF-A54F5E8E8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100" dirty="0"/>
          </a:p>
          <a:p>
            <a:r>
              <a:rPr lang="en-US" sz="2100" dirty="0"/>
              <a:t>Discrimination in the law </a:t>
            </a:r>
          </a:p>
          <a:p>
            <a:r>
              <a:rPr lang="en-US" sz="2100" dirty="0"/>
              <a:t>Discriminatory remarks/Hate speech</a:t>
            </a:r>
          </a:p>
          <a:p>
            <a:r>
              <a:rPr lang="en-US" sz="2100" dirty="0"/>
              <a:t>Harassment </a:t>
            </a:r>
          </a:p>
          <a:p>
            <a:pPr marL="685800" lvl="2" indent="0">
              <a:buNone/>
            </a:pPr>
            <a:r>
              <a:rPr lang="en-US" sz="1650" dirty="0"/>
              <a:t>(</a:t>
            </a:r>
            <a:r>
              <a:rPr lang="en-US" sz="1650" i="1" dirty="0" err="1"/>
              <a:t>Distrigaz</a:t>
            </a:r>
            <a:r>
              <a:rPr lang="en-US" sz="1650" i="1" dirty="0"/>
              <a:t> Sud Case</a:t>
            </a:r>
            <a:r>
              <a:rPr lang="en-US" sz="1650" dirty="0"/>
              <a:t>, 2007; </a:t>
            </a:r>
            <a:r>
              <a:rPr lang="en-US" sz="1650" i="1" dirty="0"/>
              <a:t>B.G. v Bucharest Police</a:t>
            </a:r>
            <a:r>
              <a:rPr lang="en-US" sz="1650" dirty="0"/>
              <a:t>, 2012)</a:t>
            </a:r>
          </a:p>
        </p:txBody>
      </p:sp>
    </p:spTree>
    <p:extLst>
      <p:ext uri="{BB962C8B-B14F-4D97-AF65-F5344CB8AC3E}">
        <p14:creationId xmlns:p14="http://schemas.microsoft.com/office/powerpoint/2010/main" val="771589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EAFDD-597B-4D04-A2C7-AE7365DD3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division of the burden of proof – a two-stage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11DC3-6932-4250-8EE6-12FC29620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endParaRPr lang="en-US" sz="1800" dirty="0"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Complainant  </a:t>
            </a:r>
            <a:r>
              <a:rPr lang="en-US" sz="1800" b="1" dirty="0">
                <a:sym typeface="Wingdings" panose="05000000000000000000" pitchFamily="2" charset="2"/>
              </a:rPr>
              <a:t>Presumption of discrimination </a:t>
            </a:r>
            <a:r>
              <a:rPr lang="en-US" sz="1800" dirty="0">
                <a:sym typeface="Wingdings" panose="05000000000000000000" pitchFamily="2" charset="2"/>
              </a:rPr>
              <a:t> Defendant</a:t>
            </a:r>
          </a:p>
          <a:p>
            <a:pPr marL="0" lvl="1" indent="0">
              <a:buNone/>
            </a:pPr>
            <a:endParaRPr lang="en-US" sz="1800" dirty="0"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	</a:t>
            </a:r>
          </a:p>
          <a:p>
            <a:pPr marL="0" lvl="1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	</a:t>
            </a:r>
            <a:r>
              <a:rPr lang="en-US" sz="2100" b="1" dirty="0">
                <a:sym typeface="Wingdings" panose="05000000000000000000" pitchFamily="2" charset="2"/>
              </a:rPr>
              <a:t>WHEN?</a:t>
            </a:r>
          </a:p>
          <a:p>
            <a:pPr marL="0" lvl="1" indent="0">
              <a:buNone/>
            </a:pPr>
            <a:r>
              <a:rPr lang="en-US" sz="2100" b="1" dirty="0">
                <a:sym typeface="Wingdings" panose="05000000000000000000" pitchFamily="2" charset="2"/>
              </a:rPr>
              <a:t>						WHAT?</a:t>
            </a:r>
          </a:p>
          <a:p>
            <a:pPr marL="0" lvl="1" indent="0">
              <a:buNone/>
            </a:pPr>
            <a:r>
              <a:rPr lang="en-US" sz="2100" b="1" dirty="0">
                <a:sym typeface="Wingdings" panose="05000000000000000000" pitchFamily="2" charset="2"/>
              </a:rPr>
              <a:t>											HOW? </a:t>
            </a:r>
            <a:endParaRPr lang="en-US" sz="2100" b="1" dirty="0"/>
          </a:p>
        </p:txBody>
      </p:sp>
    </p:spTree>
    <p:extLst>
      <p:ext uri="{BB962C8B-B14F-4D97-AF65-F5344CB8AC3E}">
        <p14:creationId xmlns:p14="http://schemas.microsoft.com/office/powerpoint/2010/main" val="313487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1A8BB-3AF9-4C31-9E8C-24D764C39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allegation of discrimination?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0385F-BFC9-486B-852D-0B4B55C6C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100" i="1" dirty="0"/>
              <a:t>ACCEPT Case</a:t>
            </a:r>
            <a:r>
              <a:rPr lang="en-US" sz="2100" dirty="0"/>
              <a:t>, 2013</a:t>
            </a:r>
            <a:r>
              <a:rPr lang="en-US" sz="2100" i="1" dirty="0"/>
              <a:t> </a:t>
            </a:r>
            <a:r>
              <a:rPr lang="en-US" sz="2100" dirty="0"/>
              <a:t>(discriminatory recruitment criteria vs. freedom of speech)</a:t>
            </a:r>
          </a:p>
          <a:p>
            <a:r>
              <a:rPr lang="en-US" sz="2100" i="1" dirty="0"/>
              <a:t>A.I. v </a:t>
            </a:r>
            <a:r>
              <a:rPr lang="en-US" sz="2100" i="1" dirty="0" err="1"/>
              <a:t>Cantacuzino</a:t>
            </a:r>
            <a:r>
              <a:rPr lang="en-US" sz="2100" i="1" dirty="0"/>
              <a:t> Hospital</a:t>
            </a:r>
            <a:r>
              <a:rPr lang="en-US" sz="2100" dirty="0"/>
              <a:t>, 2013 (refusal to attend birth on the ground of HIV positive status vs. special measures for women living with HIV)</a:t>
            </a:r>
          </a:p>
          <a:p>
            <a:pPr lvl="0">
              <a:buClr>
                <a:srgbClr val="90C226"/>
              </a:buClr>
            </a:pPr>
            <a:r>
              <a:rPr lang="en-US" sz="21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Regional Sales Manager v. Heineken</a:t>
            </a:r>
            <a:r>
              <a:rPr lang="en-US" sz="21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2016 (dismissal of a 49 year old (woman) vs. intersectional discrimination)</a:t>
            </a:r>
          </a:p>
          <a:p>
            <a:pPr lvl="0">
              <a:buClr>
                <a:srgbClr val="90C226"/>
              </a:buClr>
            </a:pPr>
            <a:r>
              <a:rPr lang="en-US" sz="2100" i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Reghin</a:t>
            </a:r>
            <a:r>
              <a:rPr lang="en-US" sz="21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Social Housing Case</a:t>
            </a:r>
            <a:r>
              <a:rPr lang="en-US" sz="21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2016 (racial discrimination vs. positive action)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36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0715E-622A-4137-B1D1-00981C2E6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HOW: Competent body – as investigator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8BDBA-B82C-4146-925F-7ACBD34EE4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dirty="0"/>
              <a:t>National Council for Combating Discrimination</a:t>
            </a:r>
          </a:p>
          <a:p>
            <a:pPr marL="0" indent="0">
              <a:buNone/>
            </a:pPr>
            <a:r>
              <a:rPr lang="en-US" sz="2100" i="1" dirty="0"/>
              <a:t>Marie Curie Children’s Hospital Case</a:t>
            </a:r>
            <a:r>
              <a:rPr lang="en-US" sz="2100" dirty="0"/>
              <a:t>, 2012</a:t>
            </a:r>
            <a:endParaRPr lang="en-US" sz="2100" i="1" dirty="0"/>
          </a:p>
          <a:p>
            <a:pPr marL="342900" lvl="1" indent="0">
              <a:buNone/>
            </a:pPr>
            <a:r>
              <a:rPr lang="en-US" sz="1950" dirty="0"/>
              <a:t>(segregated rooms for Romani children)</a:t>
            </a:r>
          </a:p>
          <a:p>
            <a:r>
              <a:rPr lang="en-US" sz="2100" dirty="0"/>
              <a:t>School Inspectorate</a:t>
            </a:r>
          </a:p>
          <a:p>
            <a:pPr marL="0" indent="0">
              <a:buNone/>
            </a:pPr>
            <a:r>
              <a:rPr lang="en-US" sz="2100" i="1" dirty="0"/>
              <a:t>Jehovah Witness teacher Case</a:t>
            </a:r>
            <a:r>
              <a:rPr lang="en-US" sz="2100" dirty="0"/>
              <a:t>, 2005</a:t>
            </a:r>
            <a:endParaRPr lang="en-US" sz="2100" i="1" dirty="0"/>
          </a:p>
          <a:p>
            <a:pPr marL="0" indent="0">
              <a:buNone/>
            </a:pPr>
            <a:r>
              <a:rPr lang="en-US" sz="2100" dirty="0"/>
              <a:t>	</a:t>
            </a:r>
            <a:r>
              <a:rPr lang="en-US" sz="1950" dirty="0"/>
              <a:t>(sanctioned for proselytism)</a:t>
            </a:r>
          </a:p>
        </p:txBody>
      </p:sp>
    </p:spTree>
    <p:extLst>
      <p:ext uri="{BB962C8B-B14F-4D97-AF65-F5344CB8AC3E}">
        <p14:creationId xmlns:p14="http://schemas.microsoft.com/office/powerpoint/2010/main" val="306454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8FC23-DD09-435B-BCAD-4C0363832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HOW: Statistical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93D13-8730-41D8-91EA-52985D418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100" i="1" dirty="0"/>
              <a:t>Anti-discrimination Coalition v. Ministry of National Defense (</a:t>
            </a:r>
            <a:r>
              <a:rPr lang="en-US" sz="2100" i="1" dirty="0" err="1"/>
              <a:t>Ministerul</a:t>
            </a:r>
            <a:r>
              <a:rPr lang="en-US" sz="2100" dirty="0"/>
              <a:t> </a:t>
            </a:r>
            <a:r>
              <a:rPr lang="en-US" sz="2100" dirty="0" err="1"/>
              <a:t>Apărării</a:t>
            </a:r>
            <a:r>
              <a:rPr lang="en-US" sz="2100" dirty="0"/>
              <a:t> </a:t>
            </a:r>
            <a:r>
              <a:rPr lang="en-US" sz="2100" dirty="0" err="1"/>
              <a:t>Naţionale</a:t>
            </a:r>
            <a:r>
              <a:rPr lang="en-US" sz="2100" dirty="0"/>
              <a:t>), 2014</a:t>
            </a:r>
          </a:p>
          <a:p>
            <a:pPr marL="342900" lvl="1" indent="0">
              <a:buNone/>
            </a:pPr>
            <a:r>
              <a:rPr lang="en-US" sz="1950" dirty="0"/>
              <a:t>(sex segregation in recruitment for higher education in the army)</a:t>
            </a:r>
          </a:p>
          <a:p>
            <a:r>
              <a:rPr lang="en-US" sz="2100" i="1" dirty="0"/>
              <a:t>APASERV Satu Mare Case</a:t>
            </a:r>
            <a:r>
              <a:rPr lang="en-US" sz="2100" dirty="0"/>
              <a:t>, 2014</a:t>
            </a:r>
            <a:endParaRPr lang="en-US" sz="2100" i="1" dirty="0"/>
          </a:p>
          <a:p>
            <a:pPr marL="342900" lvl="1" indent="0">
              <a:buNone/>
            </a:pPr>
            <a:r>
              <a:rPr lang="en-US" sz="1950" dirty="0"/>
              <a:t>(all-male board recruitment by the local authorities)</a:t>
            </a:r>
          </a:p>
          <a:p>
            <a:r>
              <a:rPr lang="en-US" sz="2100" i="1" dirty="0"/>
              <a:t>Superior Council of Magistracy Case</a:t>
            </a:r>
            <a:r>
              <a:rPr lang="en-US" sz="2100" dirty="0"/>
              <a:t>, 2008</a:t>
            </a:r>
            <a:endParaRPr lang="en-US" sz="2100" i="1" dirty="0"/>
          </a:p>
          <a:p>
            <a:pPr marL="342900" lvl="1" indent="0">
              <a:buNone/>
            </a:pPr>
            <a:r>
              <a:rPr lang="en-US" sz="1950" dirty="0"/>
              <a:t>(only male presidents of the council, no women candidates)</a:t>
            </a:r>
          </a:p>
        </p:txBody>
      </p:sp>
    </p:spTree>
    <p:extLst>
      <p:ext uri="{BB962C8B-B14F-4D97-AF65-F5344CB8AC3E}">
        <p14:creationId xmlns:p14="http://schemas.microsoft.com/office/powerpoint/2010/main" val="1248070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ABE46-409C-4971-86C8-48F1317DE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HOW: Situation testing and recordings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A17ED-5C08-4645-8309-90D77DB6E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i="1" dirty="0"/>
              <a:t>World Class Fitness Club Case</a:t>
            </a:r>
            <a:r>
              <a:rPr lang="en-US" sz="2100" dirty="0"/>
              <a:t>, 2014</a:t>
            </a:r>
            <a:endParaRPr lang="en-US" sz="2100" i="1" dirty="0"/>
          </a:p>
          <a:p>
            <a:pPr marL="342900" lvl="1" indent="0">
              <a:buNone/>
            </a:pPr>
            <a:r>
              <a:rPr lang="en-US" sz="1950" dirty="0"/>
              <a:t>(unisex policy for children in locker-rooms irrespective of age)</a:t>
            </a:r>
          </a:p>
          <a:p>
            <a:r>
              <a:rPr lang="en-US" sz="2100" i="1" dirty="0"/>
              <a:t>Patrick Brăila &amp; ACCEPT v. </a:t>
            </a:r>
            <a:r>
              <a:rPr lang="en-US" sz="2100" i="1" dirty="0" err="1"/>
              <a:t>Focşani</a:t>
            </a:r>
            <a:r>
              <a:rPr lang="en-US" sz="2100" i="1" dirty="0"/>
              <a:t> Music Hall</a:t>
            </a:r>
            <a:r>
              <a:rPr lang="en-US" sz="2100" dirty="0"/>
              <a:t>, 2018</a:t>
            </a:r>
            <a:endParaRPr lang="en-US" sz="2100" i="1" dirty="0"/>
          </a:p>
          <a:p>
            <a:pPr marL="342900" lvl="1" indent="0">
              <a:buNone/>
            </a:pPr>
            <a:r>
              <a:rPr lang="en-US" sz="1950" dirty="0"/>
              <a:t>(refusal to host a public event on gender equality, including transgender topics)</a:t>
            </a:r>
          </a:p>
          <a:p>
            <a:pPr marL="342900" lvl="1" indent="0">
              <a:buNone/>
            </a:pPr>
            <a:endParaRPr lang="en-US" sz="1950" dirty="0"/>
          </a:p>
          <a:p>
            <a:pPr marL="342900" lvl="1" indent="0">
              <a:buNone/>
            </a:pPr>
            <a:endParaRPr lang="en-US" sz="1950" dirty="0"/>
          </a:p>
        </p:txBody>
      </p:sp>
    </p:spTree>
    <p:extLst>
      <p:ext uri="{BB962C8B-B14F-4D97-AF65-F5344CB8AC3E}">
        <p14:creationId xmlns:p14="http://schemas.microsoft.com/office/powerpoint/2010/main" val="489698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4C7432D-EC37-41D4-AEDF-1F12271BF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Iustina Ionescu, Lawyer, Romania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7DA6A6-E21C-42D3-8564-6F18A1C9C5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2100" dirty="0"/>
          </a:p>
          <a:p>
            <a:r>
              <a:rPr lang="en-US" sz="2100" dirty="0"/>
              <a:t>aviustinaionescu@gmail.com </a:t>
            </a:r>
          </a:p>
        </p:txBody>
      </p:sp>
    </p:spTree>
    <p:extLst>
      <p:ext uri="{BB962C8B-B14F-4D97-AF65-F5344CB8AC3E}">
        <p14:creationId xmlns:p14="http://schemas.microsoft.com/office/powerpoint/2010/main" val="74508932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1728</TotalTime>
  <Words>383</Words>
  <Application>Microsoft Office PowerPoint</Application>
  <PresentationFormat>On-screen Show (4:3)</PresentationFormat>
  <Paragraphs>58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Burden of proof in cases of gender and non-discrimination</vt:lpstr>
      <vt:lpstr>How is the burden of proof working in practice in cases of gender and non-discrimination?</vt:lpstr>
      <vt:lpstr>Areas left out of the rule regarding the burden of proof</vt:lpstr>
      <vt:lpstr>The division of the burden of proof – a two-stage test</vt:lpstr>
      <vt:lpstr>What allegation of discrimination?</vt:lpstr>
      <vt:lpstr>HOW: Competent body – as investigator </vt:lpstr>
      <vt:lpstr>HOW: Statistical data</vt:lpstr>
      <vt:lpstr>HOW: Situation testing and recordings</vt:lpstr>
      <vt:lpstr>Iustina Ionescu, Lawyer, Romania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Burden of proof in cases of gender and non-discrimination</dc:title>
  <dc:creator>Iustina</dc:creator>
  <cp:lastModifiedBy>Ivette Groenendijk</cp:lastModifiedBy>
  <cp:revision>21</cp:revision>
  <cp:lastPrinted>2019-11-20T10:05:43Z</cp:lastPrinted>
  <dcterms:created xsi:type="dcterms:W3CDTF">2019-11-18T09:02:35Z</dcterms:created>
  <dcterms:modified xsi:type="dcterms:W3CDTF">2019-11-20T10:13:02Z</dcterms:modified>
</cp:coreProperties>
</file>