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11/27/19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11/27/19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fr-FR"/>
              <a:t>Modifiez le style du titre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11/27/19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fr-FR"/>
              <a:t>Modifier les styles du texte du masque
Deuxième niveau
Troisième niveau
Quatrième niveau
Cinquième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dirty="0"/>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fr-FR"/>
              <a:t>Modifier les styles du texte du masque
Deuxième niveau
Troisième niveau
Quatrième niveau
Cinquième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dirty="0"/>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fr-FR"/>
              <a:t>Modifier les styles du texte du masque
Deuxième niveau
Troisième niveau
Quatrième niveau
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11/27/19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11/27/19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11/27/19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fr-FR"/>
              <a:t>Modifiez le style du titre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fr-FR"/>
              <a:t>Modifier les styles du texte du masque
Deuxième niveau
Troisième niveau
Quatrième niveau
Cinquième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11/27/19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11/27/19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‹N°›</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052732-228E-714D-B889-7AAEA9AA5B3A}"/>
              </a:ext>
            </a:extLst>
          </p:cNvPr>
          <p:cNvSpPr>
            <a:spLocks noGrp="1"/>
          </p:cNvSpPr>
          <p:nvPr>
            <p:ph type="ctrTitle"/>
          </p:nvPr>
        </p:nvSpPr>
        <p:spPr>
          <a:xfrm>
            <a:off x="581191" y="826851"/>
            <a:ext cx="10993549" cy="1668593"/>
          </a:xfrm>
        </p:spPr>
        <p:txBody>
          <a:bodyPr>
            <a:normAutofit fontScale="90000"/>
          </a:bodyPr>
          <a:lstStyle/>
          <a:p>
            <a:pPr algn="ctr"/>
            <a:r>
              <a:rPr lang="fr-FR" dirty="0"/>
              <a:t>The </a:t>
            </a:r>
            <a:r>
              <a:rPr lang="fr-FR" dirty="0" err="1"/>
              <a:t>burden</a:t>
            </a:r>
            <a:r>
              <a:rPr lang="fr-FR" dirty="0"/>
              <a:t> of proof in </a:t>
            </a:r>
            <a:r>
              <a:rPr lang="fr-FR" dirty="0" err="1"/>
              <a:t>antidiscrimination</a:t>
            </a:r>
            <a:r>
              <a:rPr lang="fr-FR" dirty="0"/>
              <a:t> cases</a:t>
            </a:r>
            <a:br>
              <a:rPr lang="fr-FR" dirty="0"/>
            </a:br>
            <a:r>
              <a:rPr lang="fr-FR" sz="3100" dirty="0"/>
              <a:t>A focus on </a:t>
            </a:r>
            <a:r>
              <a:rPr lang="fr-FR" sz="3100" dirty="0" err="1"/>
              <a:t>Belgium</a:t>
            </a:r>
            <a:r>
              <a:rPr lang="fr-FR" sz="3100" dirty="0"/>
              <a:t>, France and Ireland</a:t>
            </a:r>
            <a:br>
              <a:rPr lang="fr-FR" sz="2400" dirty="0"/>
            </a:br>
            <a:r>
              <a:rPr lang="fr-FR" sz="2700" dirty="0"/>
              <a:t> Julie </a:t>
            </a:r>
            <a:r>
              <a:rPr lang="fr-FR" sz="2700" dirty="0" err="1"/>
              <a:t>Ringelheim</a:t>
            </a:r>
            <a:r>
              <a:rPr lang="fr-FR" sz="2700" dirty="0"/>
              <a:t> (FNRS/</a:t>
            </a:r>
            <a:r>
              <a:rPr lang="fr-FR" sz="2700" dirty="0" err="1"/>
              <a:t>Uclouvain</a:t>
            </a:r>
            <a:r>
              <a:rPr lang="fr-FR" sz="2700" dirty="0"/>
              <a:t>, </a:t>
            </a:r>
            <a:r>
              <a:rPr lang="fr-FR" sz="2700" dirty="0" err="1"/>
              <a:t>Belgium</a:t>
            </a:r>
            <a:r>
              <a:rPr lang="fr-FR" sz="2700" dirty="0"/>
              <a:t>)</a:t>
            </a:r>
            <a:endParaRPr lang="fr-FR" dirty="0"/>
          </a:p>
        </p:txBody>
      </p:sp>
      <p:sp>
        <p:nvSpPr>
          <p:cNvPr id="3" name="Sous-titre 2">
            <a:extLst>
              <a:ext uri="{FF2B5EF4-FFF2-40B4-BE49-F238E27FC236}">
                <a16:creationId xmlns:a16="http://schemas.microsoft.com/office/drawing/2014/main" id="{3B34EF37-797B-A04C-A570-DE2EDE38BA94}"/>
              </a:ext>
            </a:extLst>
          </p:cNvPr>
          <p:cNvSpPr>
            <a:spLocks noGrp="1"/>
          </p:cNvSpPr>
          <p:nvPr>
            <p:ph type="subTitle" idx="1"/>
          </p:nvPr>
        </p:nvSpPr>
        <p:spPr/>
        <p:txBody>
          <a:bodyPr>
            <a:normAutofit/>
          </a:bodyPr>
          <a:lstStyle/>
          <a:p>
            <a:pPr algn="ctr"/>
            <a:r>
              <a:rPr lang="fr-FR" dirty="0" err="1"/>
              <a:t>European</a:t>
            </a:r>
            <a:r>
              <a:rPr lang="fr-FR" dirty="0"/>
              <a:t> </a:t>
            </a:r>
            <a:r>
              <a:rPr lang="fr-FR" dirty="0" err="1"/>
              <a:t>equality</a:t>
            </a:r>
            <a:r>
              <a:rPr lang="fr-FR" dirty="0"/>
              <a:t> </a:t>
            </a:r>
            <a:r>
              <a:rPr lang="fr-FR" dirty="0" err="1"/>
              <a:t>law</a:t>
            </a:r>
            <a:r>
              <a:rPr lang="fr-FR" dirty="0"/>
              <a:t> network – </a:t>
            </a:r>
            <a:r>
              <a:rPr lang="fr-FR" dirty="0" err="1"/>
              <a:t>legal</a:t>
            </a:r>
            <a:r>
              <a:rPr lang="fr-FR" dirty="0"/>
              <a:t> </a:t>
            </a:r>
            <a:r>
              <a:rPr lang="fr-FR" dirty="0" err="1"/>
              <a:t>seminar</a:t>
            </a:r>
            <a:r>
              <a:rPr lang="fr-FR" dirty="0"/>
              <a:t> - 29 </a:t>
            </a:r>
            <a:r>
              <a:rPr lang="fr-FR" dirty="0" err="1"/>
              <a:t>november</a:t>
            </a:r>
            <a:r>
              <a:rPr lang="fr-FR" dirty="0"/>
              <a:t> 2019</a:t>
            </a:r>
          </a:p>
          <a:p>
            <a:endParaRPr lang="fr-FR" dirty="0"/>
          </a:p>
        </p:txBody>
      </p:sp>
    </p:spTree>
    <p:extLst>
      <p:ext uri="{BB962C8B-B14F-4D97-AF65-F5344CB8AC3E}">
        <p14:creationId xmlns:p14="http://schemas.microsoft.com/office/powerpoint/2010/main" val="965974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B0966F-6272-6E43-84C8-E3FC5768BE2C}"/>
              </a:ext>
            </a:extLst>
          </p:cNvPr>
          <p:cNvSpPr>
            <a:spLocks noGrp="1"/>
          </p:cNvSpPr>
          <p:nvPr>
            <p:ph type="title"/>
          </p:nvPr>
        </p:nvSpPr>
        <p:spPr/>
        <p:txBody>
          <a:bodyPr/>
          <a:lstStyle/>
          <a:p>
            <a:r>
              <a:rPr lang="fr-FR" dirty="0"/>
              <a:t>How to </a:t>
            </a:r>
            <a:r>
              <a:rPr lang="fr-FR" dirty="0" err="1"/>
              <a:t>establish</a:t>
            </a:r>
            <a:r>
              <a:rPr lang="fr-FR" dirty="0"/>
              <a:t> a </a:t>
            </a:r>
            <a:r>
              <a:rPr lang="fr-FR" dirty="0" err="1"/>
              <a:t>presumption</a:t>
            </a:r>
            <a:r>
              <a:rPr lang="fr-FR" dirty="0"/>
              <a:t> of discrimination? </a:t>
            </a:r>
            <a:br>
              <a:rPr lang="fr-FR" dirty="0"/>
            </a:br>
            <a:r>
              <a:rPr lang="fr-FR" sz="2400" dirty="0" err="1"/>
              <a:t>inDirect</a:t>
            </a:r>
            <a:r>
              <a:rPr lang="fr-FR" sz="2400" dirty="0"/>
              <a:t> discrimination</a:t>
            </a:r>
          </a:p>
        </p:txBody>
      </p:sp>
      <p:sp>
        <p:nvSpPr>
          <p:cNvPr id="3" name="Espace réservé du contenu 2">
            <a:extLst>
              <a:ext uri="{FF2B5EF4-FFF2-40B4-BE49-F238E27FC236}">
                <a16:creationId xmlns:a16="http://schemas.microsoft.com/office/drawing/2014/main" id="{D461BC52-00AB-9A45-96BC-3F8F5381A23B}"/>
              </a:ext>
            </a:extLst>
          </p:cNvPr>
          <p:cNvSpPr>
            <a:spLocks noGrp="1"/>
          </p:cNvSpPr>
          <p:nvPr>
            <p:ph idx="1"/>
          </p:nvPr>
        </p:nvSpPr>
        <p:spPr/>
        <p:txBody>
          <a:bodyPr>
            <a:normAutofit/>
          </a:bodyPr>
          <a:lstStyle/>
          <a:p>
            <a:r>
              <a:rPr lang="en-GB" sz="2400" dirty="0"/>
              <a:t>In case of </a:t>
            </a:r>
            <a:r>
              <a:rPr lang="en-GB" sz="2400" b="1" dirty="0"/>
              <a:t>indirect discrimination</a:t>
            </a:r>
            <a:r>
              <a:rPr lang="en-GB" sz="2400" dirty="0"/>
              <a:t>, complainants must establish that :</a:t>
            </a:r>
          </a:p>
          <a:p>
            <a:pPr lvl="1"/>
            <a:r>
              <a:rPr lang="en-GB" sz="2200" dirty="0"/>
              <a:t>The contested measure imposes a disadvantage;</a:t>
            </a:r>
          </a:p>
          <a:p>
            <a:pPr lvl="1"/>
            <a:r>
              <a:rPr lang="en-GB" sz="2200" dirty="0"/>
              <a:t>This disadvantage is likely to affect particularly persons possessing a protected characteristic compared to other persons.</a:t>
            </a:r>
          </a:p>
          <a:p>
            <a:pPr marL="0" indent="0">
              <a:buNone/>
            </a:pPr>
            <a:endParaRPr lang="en-GB" sz="2400" dirty="0"/>
          </a:p>
        </p:txBody>
      </p:sp>
    </p:spTree>
    <p:extLst>
      <p:ext uri="{BB962C8B-B14F-4D97-AF65-F5344CB8AC3E}">
        <p14:creationId xmlns:p14="http://schemas.microsoft.com/office/powerpoint/2010/main" val="3072517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AFB00B-4C84-4046-9092-6642FE043EC6}"/>
              </a:ext>
            </a:extLst>
          </p:cNvPr>
          <p:cNvSpPr>
            <a:spLocks noGrp="1"/>
          </p:cNvSpPr>
          <p:nvPr>
            <p:ph type="title"/>
          </p:nvPr>
        </p:nvSpPr>
        <p:spPr/>
        <p:txBody>
          <a:bodyPr/>
          <a:lstStyle/>
          <a:p>
            <a:r>
              <a:rPr lang="fr-FR" dirty="0"/>
              <a:t>Indirect discrimination: the </a:t>
            </a:r>
            <a:r>
              <a:rPr lang="fr-FR" dirty="0" err="1"/>
              <a:t>particular</a:t>
            </a:r>
            <a:r>
              <a:rPr lang="fr-FR" dirty="0"/>
              <a:t> </a:t>
            </a:r>
            <a:r>
              <a:rPr lang="fr-FR" dirty="0" err="1"/>
              <a:t>disadvantage</a:t>
            </a:r>
            <a:endParaRPr lang="fr-FR" dirty="0"/>
          </a:p>
        </p:txBody>
      </p:sp>
      <p:sp>
        <p:nvSpPr>
          <p:cNvPr id="3" name="Espace réservé du contenu 2">
            <a:extLst>
              <a:ext uri="{FF2B5EF4-FFF2-40B4-BE49-F238E27FC236}">
                <a16:creationId xmlns:a16="http://schemas.microsoft.com/office/drawing/2014/main" id="{E8C42DC7-5BED-464C-A856-8D28FE7DB54A}"/>
              </a:ext>
            </a:extLst>
          </p:cNvPr>
          <p:cNvSpPr>
            <a:spLocks noGrp="1"/>
          </p:cNvSpPr>
          <p:nvPr>
            <p:ph idx="1"/>
          </p:nvPr>
        </p:nvSpPr>
        <p:spPr/>
        <p:txBody>
          <a:bodyPr/>
          <a:lstStyle/>
          <a:p>
            <a:r>
              <a:rPr lang="fr-FR" sz="2400" dirty="0"/>
              <a:t>How to </a:t>
            </a:r>
            <a:r>
              <a:rPr lang="fr-FR" sz="2400" dirty="0" err="1"/>
              <a:t>demonstrate</a:t>
            </a:r>
            <a:r>
              <a:rPr lang="fr-FR" sz="2400" dirty="0"/>
              <a:t> the </a:t>
            </a:r>
            <a:r>
              <a:rPr lang="fr-FR" sz="2400" dirty="0" err="1"/>
              <a:t>particular</a:t>
            </a:r>
            <a:r>
              <a:rPr lang="fr-FR" sz="2400" dirty="0"/>
              <a:t> </a:t>
            </a:r>
            <a:r>
              <a:rPr lang="fr-FR" sz="2400" dirty="0" err="1"/>
              <a:t>disadvantage</a:t>
            </a:r>
            <a:r>
              <a:rPr lang="fr-FR" sz="2400" dirty="0"/>
              <a:t>?</a:t>
            </a:r>
          </a:p>
          <a:p>
            <a:pPr lvl="1"/>
            <a:r>
              <a:rPr lang="fr-FR" sz="2000" b="1" dirty="0" err="1"/>
              <a:t>Statistics</a:t>
            </a:r>
            <a:r>
              <a:rPr lang="fr-FR" sz="2000" b="1" dirty="0"/>
              <a:t> </a:t>
            </a:r>
            <a:r>
              <a:rPr lang="fr-FR" sz="2000" dirty="0" err="1"/>
              <a:t>showing</a:t>
            </a:r>
            <a:r>
              <a:rPr lang="fr-FR" sz="2000" dirty="0"/>
              <a:t> </a:t>
            </a:r>
            <a:r>
              <a:rPr lang="fr-FR" sz="2000" dirty="0" err="1"/>
              <a:t>that</a:t>
            </a:r>
            <a:r>
              <a:rPr lang="fr-FR" sz="2000" dirty="0"/>
              <a:t> the </a:t>
            </a:r>
            <a:r>
              <a:rPr lang="fr-FR" sz="2000" dirty="0" err="1"/>
              <a:t>measure</a:t>
            </a:r>
            <a:r>
              <a:rPr lang="fr-FR" sz="2000" dirty="0"/>
              <a:t> has an adverse impact on a </a:t>
            </a:r>
            <a:r>
              <a:rPr lang="fr-FR" sz="2000" dirty="0" err="1"/>
              <a:t>significantly</a:t>
            </a:r>
            <a:r>
              <a:rPr lang="fr-FR" sz="2000" dirty="0"/>
              <a:t> </a:t>
            </a:r>
            <a:r>
              <a:rPr lang="fr-FR" sz="2000" dirty="0" err="1"/>
              <a:t>higher</a:t>
            </a:r>
            <a:r>
              <a:rPr lang="fr-FR" sz="2000" dirty="0"/>
              <a:t> proportion of </a:t>
            </a:r>
            <a:r>
              <a:rPr lang="fr-FR" sz="2000" dirty="0" err="1"/>
              <a:t>members</a:t>
            </a:r>
            <a:r>
              <a:rPr lang="fr-FR" sz="2000" dirty="0"/>
              <a:t> of the </a:t>
            </a:r>
            <a:r>
              <a:rPr lang="fr-FR" sz="2000" dirty="0" err="1"/>
              <a:t>protected</a:t>
            </a:r>
            <a:r>
              <a:rPr lang="fr-FR" sz="2000" dirty="0"/>
              <a:t> group </a:t>
            </a:r>
            <a:r>
              <a:rPr lang="fr-FR" sz="2000" dirty="0" err="1"/>
              <a:t>than</a:t>
            </a:r>
            <a:r>
              <a:rPr lang="fr-FR" sz="2000" dirty="0"/>
              <a:t> </a:t>
            </a:r>
            <a:r>
              <a:rPr lang="fr-FR" sz="2000" dirty="0" err="1"/>
              <a:t>members</a:t>
            </a:r>
            <a:r>
              <a:rPr lang="fr-FR" sz="2000" dirty="0"/>
              <a:t> of </a:t>
            </a:r>
            <a:r>
              <a:rPr lang="fr-FR" sz="2000" dirty="0" err="1"/>
              <a:t>other</a:t>
            </a:r>
            <a:r>
              <a:rPr lang="fr-FR" sz="2000" dirty="0"/>
              <a:t> groups.</a:t>
            </a:r>
          </a:p>
          <a:p>
            <a:pPr lvl="1"/>
            <a:r>
              <a:rPr lang="fr-FR" sz="2000" dirty="0"/>
              <a:t>But </a:t>
            </a:r>
            <a:r>
              <a:rPr lang="fr-FR" sz="2000" dirty="0" err="1"/>
              <a:t>also</a:t>
            </a:r>
            <a:r>
              <a:rPr lang="fr-FR" sz="2000" dirty="0"/>
              <a:t>: </a:t>
            </a:r>
            <a:r>
              <a:rPr lang="fr-FR" sz="2000" dirty="0" err="1"/>
              <a:t>elements</a:t>
            </a:r>
            <a:r>
              <a:rPr lang="fr-FR" sz="2000" dirty="0"/>
              <a:t> </a:t>
            </a:r>
            <a:r>
              <a:rPr lang="fr-FR" sz="2000" dirty="0" err="1"/>
              <a:t>showing</a:t>
            </a:r>
            <a:r>
              <a:rPr lang="fr-FR" sz="2000" dirty="0"/>
              <a:t> </a:t>
            </a:r>
            <a:r>
              <a:rPr lang="fr-FR" sz="2000" dirty="0" err="1"/>
              <a:t>that</a:t>
            </a:r>
            <a:r>
              <a:rPr lang="fr-FR" sz="2000" dirty="0"/>
              <a:t> the </a:t>
            </a:r>
            <a:r>
              <a:rPr lang="fr-FR" sz="2000" dirty="0" err="1"/>
              <a:t>measure</a:t>
            </a:r>
            <a:r>
              <a:rPr lang="fr-FR" sz="2000" dirty="0"/>
              <a:t>, </a:t>
            </a:r>
            <a:r>
              <a:rPr lang="fr-FR" sz="2000" b="1" dirty="0"/>
              <a:t>by </a:t>
            </a:r>
            <a:r>
              <a:rPr lang="fr-FR" sz="2000" b="1" dirty="0" err="1"/>
              <a:t>its</a:t>
            </a:r>
            <a:r>
              <a:rPr lang="fr-FR" sz="2000" b="1" dirty="0"/>
              <a:t> </a:t>
            </a:r>
            <a:r>
              <a:rPr lang="fr-FR" sz="2000" b="1" dirty="0" err="1"/>
              <a:t>very</a:t>
            </a:r>
            <a:r>
              <a:rPr lang="fr-FR" sz="2000" b="1" dirty="0"/>
              <a:t> nature</a:t>
            </a:r>
            <a:r>
              <a:rPr lang="fr-FR" sz="2000" dirty="0"/>
              <a:t>, </a:t>
            </a:r>
            <a:r>
              <a:rPr lang="fr-FR" sz="2000" dirty="0" err="1"/>
              <a:t>based</a:t>
            </a:r>
            <a:r>
              <a:rPr lang="fr-FR" sz="2000" dirty="0"/>
              <a:t> on </a:t>
            </a:r>
            <a:r>
              <a:rPr lang="fr-FR" sz="2000" dirty="0" err="1"/>
              <a:t>facts</a:t>
            </a:r>
            <a:r>
              <a:rPr lang="fr-FR" sz="2000" dirty="0"/>
              <a:t> </a:t>
            </a:r>
            <a:r>
              <a:rPr lang="fr-FR" sz="2000" dirty="0" err="1"/>
              <a:t>that</a:t>
            </a:r>
            <a:r>
              <a:rPr lang="fr-FR" sz="2000" dirty="0"/>
              <a:t> are </a:t>
            </a:r>
            <a:r>
              <a:rPr lang="fr-FR" sz="2000" b="1" dirty="0" err="1"/>
              <a:t>common</a:t>
            </a:r>
            <a:r>
              <a:rPr lang="fr-FR" sz="2000" b="1" dirty="0"/>
              <a:t> </a:t>
            </a:r>
            <a:r>
              <a:rPr lang="fr-FR" sz="2000" b="1" dirty="0" err="1"/>
              <a:t>knowledge</a:t>
            </a:r>
            <a:r>
              <a:rPr lang="fr-FR" sz="2000" dirty="0"/>
              <a:t>, has an adverse impact </a:t>
            </a:r>
            <a:r>
              <a:rPr lang="fr-FR" sz="2000" dirty="0" err="1"/>
              <a:t>mainly</a:t>
            </a:r>
            <a:r>
              <a:rPr lang="fr-FR" sz="2000" dirty="0"/>
              <a:t> or </a:t>
            </a:r>
            <a:r>
              <a:rPr lang="fr-FR" sz="2000" dirty="0" err="1"/>
              <a:t>especially</a:t>
            </a:r>
            <a:r>
              <a:rPr lang="fr-FR" sz="2000" dirty="0"/>
              <a:t> on a </a:t>
            </a:r>
            <a:r>
              <a:rPr lang="fr-FR" sz="2000" dirty="0" err="1"/>
              <a:t>protected</a:t>
            </a:r>
            <a:r>
              <a:rPr lang="fr-FR" sz="2000" dirty="0"/>
              <a:t> group.  </a:t>
            </a:r>
          </a:p>
          <a:p>
            <a:pPr lvl="2"/>
            <a:r>
              <a:rPr lang="fr-FR" sz="1800" dirty="0" err="1"/>
              <a:t>Requirement</a:t>
            </a:r>
            <a:r>
              <a:rPr lang="fr-FR" sz="1800" dirty="0"/>
              <a:t> to have </a:t>
            </a:r>
            <a:r>
              <a:rPr lang="fr-FR" sz="1800" dirty="0" err="1"/>
              <a:t>competence</a:t>
            </a:r>
            <a:r>
              <a:rPr lang="fr-FR" sz="1800" dirty="0"/>
              <a:t> in English </a:t>
            </a:r>
            <a:r>
              <a:rPr lang="fr-FR" sz="1800" dirty="0" err="1"/>
              <a:t>likely</a:t>
            </a:r>
            <a:r>
              <a:rPr lang="fr-FR" sz="1800" dirty="0"/>
              <a:t> to place </a:t>
            </a:r>
            <a:r>
              <a:rPr lang="fr-FR" sz="1800" dirty="0" err="1"/>
              <a:t>persons</a:t>
            </a:r>
            <a:r>
              <a:rPr lang="fr-FR" sz="1800" dirty="0"/>
              <a:t> </a:t>
            </a:r>
            <a:r>
              <a:rPr lang="fr-FR" sz="1800" dirty="0" err="1"/>
              <a:t>whose</a:t>
            </a:r>
            <a:r>
              <a:rPr lang="fr-FR" sz="1800" dirty="0"/>
              <a:t> native </a:t>
            </a:r>
            <a:r>
              <a:rPr lang="fr-FR" sz="1800" dirty="0" err="1"/>
              <a:t>language</a:t>
            </a:r>
            <a:r>
              <a:rPr lang="fr-FR" sz="1800" dirty="0"/>
              <a:t> </a:t>
            </a:r>
            <a:r>
              <a:rPr lang="fr-FR" sz="1800" dirty="0" err="1"/>
              <a:t>is</a:t>
            </a:r>
            <a:r>
              <a:rPr lang="fr-FR" sz="1800" dirty="0"/>
              <a:t> not English at a </a:t>
            </a:r>
            <a:r>
              <a:rPr lang="fr-FR" sz="1800" dirty="0" err="1"/>
              <a:t>disadvantage</a:t>
            </a:r>
            <a:r>
              <a:rPr lang="fr-FR" sz="1800" dirty="0"/>
              <a:t> relative to English native speakers (Irish Labour Court, </a:t>
            </a:r>
            <a:r>
              <a:rPr lang="fr-FR" sz="1800" dirty="0" err="1"/>
              <a:t>Noonan</a:t>
            </a:r>
            <a:r>
              <a:rPr lang="fr-FR" sz="1800" dirty="0"/>
              <a:t> Services v A </a:t>
            </a:r>
            <a:r>
              <a:rPr lang="fr-FR" sz="1800" dirty="0" err="1"/>
              <a:t>Worker</a:t>
            </a:r>
            <a:r>
              <a:rPr lang="fr-FR" sz="1800" dirty="0"/>
              <a:t>, EDA1126, 29.07.2011)</a:t>
            </a:r>
          </a:p>
          <a:p>
            <a:pPr lvl="2"/>
            <a:r>
              <a:rPr lang="fr-FR" sz="1800" dirty="0" err="1"/>
              <a:t>Requirement</a:t>
            </a:r>
            <a:r>
              <a:rPr lang="fr-FR" sz="1800" dirty="0"/>
              <a:t> to </a:t>
            </a:r>
            <a:r>
              <a:rPr lang="fr-FR" sz="1800" dirty="0" err="1"/>
              <a:t>work</a:t>
            </a:r>
            <a:r>
              <a:rPr lang="fr-FR" sz="1800" dirty="0"/>
              <a:t> full time </a:t>
            </a:r>
            <a:r>
              <a:rPr lang="fr-FR" sz="1800" dirty="0" err="1"/>
              <a:t>deemed</a:t>
            </a:r>
            <a:r>
              <a:rPr lang="fr-FR" sz="1800" dirty="0"/>
              <a:t> to have an ‘</a:t>
            </a:r>
            <a:r>
              <a:rPr lang="fr-FR" sz="1800" dirty="0" err="1"/>
              <a:t>obviously</a:t>
            </a:r>
            <a:r>
              <a:rPr lang="fr-FR" sz="1800" dirty="0"/>
              <a:t> </a:t>
            </a:r>
            <a:r>
              <a:rPr lang="fr-FR" sz="1800" dirty="0" err="1"/>
              <a:t>disproportionate</a:t>
            </a:r>
            <a:r>
              <a:rPr lang="fr-FR" sz="1800" dirty="0"/>
              <a:t> impact on </a:t>
            </a:r>
            <a:r>
              <a:rPr lang="fr-FR" sz="1800" dirty="0" err="1"/>
              <a:t>women</a:t>
            </a:r>
            <a:r>
              <a:rPr lang="fr-FR" sz="1800" dirty="0"/>
              <a:t>’ (Irish </a:t>
            </a:r>
            <a:r>
              <a:rPr lang="fr-FR" sz="1800" dirty="0" err="1"/>
              <a:t>Equality</a:t>
            </a:r>
            <a:r>
              <a:rPr lang="fr-FR" sz="1800" dirty="0"/>
              <a:t> Tribunal, </a:t>
            </a:r>
            <a:r>
              <a:rPr lang="fr-FR" sz="1800" dirty="0" err="1"/>
              <a:t>McDonagh</a:t>
            </a:r>
            <a:r>
              <a:rPr lang="fr-FR" sz="1800" dirty="0"/>
              <a:t> v Navan </a:t>
            </a:r>
            <a:r>
              <a:rPr lang="fr-FR" sz="1800" dirty="0" err="1"/>
              <a:t>Hire</a:t>
            </a:r>
            <a:r>
              <a:rPr lang="fr-FR" sz="1800" dirty="0"/>
              <a:t> Limited, DEC-S2004-017, 6.2.2004) </a:t>
            </a:r>
          </a:p>
        </p:txBody>
      </p:sp>
    </p:spTree>
    <p:extLst>
      <p:ext uri="{BB962C8B-B14F-4D97-AF65-F5344CB8AC3E}">
        <p14:creationId xmlns:p14="http://schemas.microsoft.com/office/powerpoint/2010/main" val="2054161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AFB00B-4C84-4046-9092-6642FE043EC6}"/>
              </a:ext>
            </a:extLst>
          </p:cNvPr>
          <p:cNvSpPr>
            <a:spLocks noGrp="1"/>
          </p:cNvSpPr>
          <p:nvPr>
            <p:ph type="title"/>
          </p:nvPr>
        </p:nvSpPr>
        <p:spPr/>
        <p:txBody>
          <a:bodyPr/>
          <a:lstStyle/>
          <a:p>
            <a:r>
              <a:rPr lang="fr-FR" dirty="0"/>
              <a:t>How to rebut a </a:t>
            </a:r>
            <a:r>
              <a:rPr lang="fr-FR" dirty="0" err="1"/>
              <a:t>presumption</a:t>
            </a:r>
            <a:r>
              <a:rPr lang="fr-FR" dirty="0"/>
              <a:t> of discrimination?</a:t>
            </a:r>
          </a:p>
        </p:txBody>
      </p:sp>
      <p:sp>
        <p:nvSpPr>
          <p:cNvPr id="3" name="Espace réservé du contenu 2">
            <a:extLst>
              <a:ext uri="{FF2B5EF4-FFF2-40B4-BE49-F238E27FC236}">
                <a16:creationId xmlns:a16="http://schemas.microsoft.com/office/drawing/2014/main" id="{E8C42DC7-5BED-464C-A856-8D28FE7DB54A}"/>
              </a:ext>
            </a:extLst>
          </p:cNvPr>
          <p:cNvSpPr>
            <a:spLocks noGrp="1"/>
          </p:cNvSpPr>
          <p:nvPr>
            <p:ph idx="1"/>
          </p:nvPr>
        </p:nvSpPr>
        <p:spPr/>
        <p:txBody>
          <a:bodyPr/>
          <a:lstStyle/>
          <a:p>
            <a:pPr marL="0" indent="0">
              <a:buNone/>
            </a:pPr>
            <a:r>
              <a:rPr lang="fr-FR" sz="2400" dirty="0" err="1"/>
              <a:t>Two</a:t>
            </a:r>
            <a:r>
              <a:rPr lang="fr-FR" sz="2400" dirty="0"/>
              <a:t> </a:t>
            </a:r>
            <a:r>
              <a:rPr lang="fr-FR" sz="2400" dirty="0" err="1"/>
              <a:t>ways</a:t>
            </a:r>
            <a:r>
              <a:rPr lang="fr-FR" sz="2400" dirty="0"/>
              <a:t> in </a:t>
            </a:r>
            <a:r>
              <a:rPr lang="fr-FR" sz="2400" dirty="0" err="1"/>
              <a:t>which</a:t>
            </a:r>
            <a:r>
              <a:rPr lang="fr-FR" sz="2400" dirty="0"/>
              <a:t> a </a:t>
            </a:r>
            <a:r>
              <a:rPr lang="fr-FR" sz="2400" dirty="0" err="1"/>
              <a:t>respondent</a:t>
            </a:r>
            <a:r>
              <a:rPr lang="fr-FR" sz="2400" dirty="0"/>
              <a:t> </a:t>
            </a:r>
            <a:r>
              <a:rPr lang="fr-FR" sz="2400" dirty="0" err="1"/>
              <a:t>may</a:t>
            </a:r>
            <a:r>
              <a:rPr lang="fr-FR" sz="2400" dirty="0"/>
              <a:t> rebut a </a:t>
            </a:r>
            <a:r>
              <a:rPr lang="fr-FR" sz="2400" dirty="0" err="1"/>
              <a:t>presumption</a:t>
            </a:r>
            <a:r>
              <a:rPr lang="fr-FR" sz="2400" dirty="0"/>
              <a:t> of discrimination:</a:t>
            </a:r>
          </a:p>
          <a:p>
            <a:pPr>
              <a:buFontTx/>
              <a:buChar char="-"/>
            </a:pPr>
            <a:r>
              <a:rPr lang="fr-FR" sz="2000" dirty="0"/>
              <a:t>By </a:t>
            </a:r>
            <a:r>
              <a:rPr lang="fr-FR" sz="2000" dirty="0" err="1"/>
              <a:t>invalidating</a:t>
            </a:r>
            <a:r>
              <a:rPr lang="fr-FR" sz="2000" dirty="0"/>
              <a:t> the </a:t>
            </a:r>
            <a:r>
              <a:rPr lang="fr-FR" sz="2000" dirty="0" err="1"/>
              <a:t>elements</a:t>
            </a:r>
            <a:r>
              <a:rPr lang="fr-FR" sz="2000" dirty="0"/>
              <a:t> </a:t>
            </a:r>
            <a:r>
              <a:rPr lang="fr-FR" sz="2000" dirty="0" err="1"/>
              <a:t>established</a:t>
            </a:r>
            <a:r>
              <a:rPr lang="fr-FR" sz="2000" dirty="0"/>
              <a:t> prima </a:t>
            </a:r>
            <a:r>
              <a:rPr lang="fr-FR" sz="2000" dirty="0" err="1"/>
              <a:t>facie</a:t>
            </a:r>
            <a:r>
              <a:rPr lang="fr-FR" sz="2000" dirty="0"/>
              <a:t> by the </a:t>
            </a:r>
            <a:r>
              <a:rPr lang="fr-FR" sz="2000" dirty="0" err="1"/>
              <a:t>complainant</a:t>
            </a:r>
            <a:r>
              <a:rPr lang="fr-FR" sz="2000" dirty="0"/>
              <a:t>:</a:t>
            </a:r>
          </a:p>
          <a:p>
            <a:pPr lvl="1">
              <a:buFontTx/>
              <a:buChar char="-"/>
            </a:pPr>
            <a:r>
              <a:rPr lang="fr-FR" sz="1800" dirty="0" err="1"/>
              <a:t>Proving</a:t>
            </a:r>
            <a:r>
              <a:rPr lang="fr-FR" sz="1800" dirty="0"/>
              <a:t> </a:t>
            </a:r>
            <a:r>
              <a:rPr lang="fr-FR" sz="1800" dirty="0" err="1"/>
              <a:t>that</a:t>
            </a:r>
            <a:r>
              <a:rPr lang="fr-FR" sz="1800" dirty="0"/>
              <a:t> the </a:t>
            </a:r>
            <a:r>
              <a:rPr lang="fr-FR" sz="1800" dirty="0" err="1"/>
              <a:t>treatment</a:t>
            </a:r>
            <a:r>
              <a:rPr lang="fr-FR" sz="1800" dirty="0"/>
              <a:t> </a:t>
            </a:r>
            <a:r>
              <a:rPr lang="fr-FR" sz="1800" dirty="0" err="1"/>
              <a:t>was</a:t>
            </a:r>
            <a:r>
              <a:rPr lang="fr-FR" sz="1800" dirty="0"/>
              <a:t> not </a:t>
            </a:r>
            <a:r>
              <a:rPr lang="fr-FR" sz="1800" dirty="0" err="1"/>
              <a:t>determined</a:t>
            </a:r>
            <a:r>
              <a:rPr lang="fr-FR" sz="1800" dirty="0"/>
              <a:t> by a </a:t>
            </a:r>
            <a:r>
              <a:rPr lang="fr-FR" sz="1800" dirty="0" err="1"/>
              <a:t>protected</a:t>
            </a:r>
            <a:r>
              <a:rPr lang="fr-FR" sz="1800" dirty="0"/>
              <a:t> </a:t>
            </a:r>
            <a:r>
              <a:rPr lang="fr-FR" sz="1800" dirty="0" err="1"/>
              <a:t>ground</a:t>
            </a:r>
            <a:r>
              <a:rPr lang="fr-FR" sz="1800" dirty="0"/>
              <a:t> (direct discrimination)</a:t>
            </a:r>
          </a:p>
          <a:p>
            <a:pPr lvl="1">
              <a:buFontTx/>
              <a:buChar char="-"/>
            </a:pPr>
            <a:r>
              <a:rPr lang="fr-FR" sz="1800" dirty="0" err="1"/>
              <a:t>Proving</a:t>
            </a:r>
            <a:r>
              <a:rPr lang="fr-FR" sz="1800" dirty="0"/>
              <a:t> </a:t>
            </a:r>
            <a:r>
              <a:rPr lang="fr-FR" sz="1800" dirty="0" err="1"/>
              <a:t>that</a:t>
            </a:r>
            <a:r>
              <a:rPr lang="fr-FR" sz="1800" dirty="0"/>
              <a:t> the </a:t>
            </a:r>
            <a:r>
              <a:rPr lang="fr-FR" sz="1800" dirty="0" err="1"/>
              <a:t>contested</a:t>
            </a:r>
            <a:r>
              <a:rPr lang="fr-FR" sz="1800" dirty="0"/>
              <a:t> </a:t>
            </a:r>
            <a:r>
              <a:rPr lang="fr-FR" sz="1800" dirty="0" err="1"/>
              <a:t>measure</a:t>
            </a:r>
            <a:r>
              <a:rPr lang="fr-FR" sz="1800" dirty="0"/>
              <a:t> </a:t>
            </a:r>
            <a:r>
              <a:rPr lang="fr-FR" sz="1800" dirty="0" err="1"/>
              <a:t>would</a:t>
            </a:r>
            <a:r>
              <a:rPr lang="fr-FR" sz="1800" dirty="0"/>
              <a:t> not put </a:t>
            </a:r>
            <a:r>
              <a:rPr lang="fr-FR" sz="1800" dirty="0" err="1"/>
              <a:t>members</a:t>
            </a:r>
            <a:r>
              <a:rPr lang="fr-FR" sz="1800" dirty="0"/>
              <a:t> of a </a:t>
            </a:r>
            <a:r>
              <a:rPr lang="fr-FR" sz="1800" dirty="0" err="1"/>
              <a:t>protected</a:t>
            </a:r>
            <a:r>
              <a:rPr lang="fr-FR" sz="1800" dirty="0"/>
              <a:t> group at a </a:t>
            </a:r>
            <a:r>
              <a:rPr lang="fr-FR" sz="1800" dirty="0" err="1"/>
              <a:t>particular</a:t>
            </a:r>
            <a:r>
              <a:rPr lang="fr-FR" sz="1800" dirty="0"/>
              <a:t> </a:t>
            </a:r>
            <a:r>
              <a:rPr lang="fr-FR" sz="1800" dirty="0" err="1"/>
              <a:t>disadvantage</a:t>
            </a:r>
            <a:r>
              <a:rPr lang="fr-FR" sz="1800" dirty="0"/>
              <a:t> </a:t>
            </a:r>
            <a:r>
              <a:rPr lang="fr-FR" sz="1800" dirty="0" err="1"/>
              <a:t>compared</a:t>
            </a:r>
            <a:r>
              <a:rPr lang="fr-FR" sz="1800" dirty="0"/>
              <a:t> to </a:t>
            </a:r>
            <a:r>
              <a:rPr lang="fr-FR" sz="1800" dirty="0" err="1"/>
              <a:t>other</a:t>
            </a:r>
            <a:r>
              <a:rPr lang="fr-FR" sz="1800" dirty="0"/>
              <a:t> </a:t>
            </a:r>
            <a:r>
              <a:rPr lang="fr-FR" sz="1800" dirty="0" err="1"/>
              <a:t>persons</a:t>
            </a:r>
            <a:r>
              <a:rPr lang="fr-FR" sz="1800" dirty="0"/>
              <a:t> (indirect discrimination)</a:t>
            </a:r>
          </a:p>
          <a:p>
            <a:pPr>
              <a:buFontTx/>
              <a:buChar char="-"/>
            </a:pPr>
            <a:r>
              <a:rPr lang="fr-FR" sz="2000" dirty="0"/>
              <a:t>Or by </a:t>
            </a:r>
            <a:r>
              <a:rPr lang="fr-FR" sz="2000" dirty="0" err="1"/>
              <a:t>showing</a:t>
            </a:r>
            <a:r>
              <a:rPr lang="fr-FR" sz="2000" dirty="0"/>
              <a:t> </a:t>
            </a:r>
            <a:r>
              <a:rPr lang="fr-FR" sz="2000" dirty="0" err="1"/>
              <a:t>that</a:t>
            </a:r>
            <a:r>
              <a:rPr lang="fr-FR" sz="2000" dirty="0"/>
              <a:t> the </a:t>
            </a:r>
            <a:r>
              <a:rPr lang="fr-FR" sz="2000" dirty="0" err="1"/>
              <a:t>contested</a:t>
            </a:r>
            <a:r>
              <a:rPr lang="fr-FR" sz="2000" dirty="0"/>
              <a:t> </a:t>
            </a:r>
            <a:r>
              <a:rPr lang="fr-FR" sz="2000" dirty="0" err="1"/>
              <a:t>measure</a:t>
            </a:r>
            <a:r>
              <a:rPr lang="fr-FR" sz="2000" dirty="0"/>
              <a:t> </a:t>
            </a:r>
            <a:r>
              <a:rPr lang="fr-FR" sz="2000" dirty="0" err="1"/>
              <a:t>rests</a:t>
            </a:r>
            <a:r>
              <a:rPr lang="fr-FR" sz="2000" dirty="0"/>
              <a:t> on a </a:t>
            </a:r>
            <a:r>
              <a:rPr lang="fr-FR" sz="2000" dirty="0" err="1"/>
              <a:t>legitimate</a:t>
            </a:r>
            <a:r>
              <a:rPr lang="fr-FR" sz="2000" dirty="0"/>
              <a:t> justification.</a:t>
            </a:r>
          </a:p>
        </p:txBody>
      </p:sp>
    </p:spTree>
    <p:extLst>
      <p:ext uri="{BB962C8B-B14F-4D97-AF65-F5344CB8AC3E}">
        <p14:creationId xmlns:p14="http://schemas.microsoft.com/office/powerpoint/2010/main" val="4284915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AFB00B-4C84-4046-9092-6642FE043EC6}"/>
              </a:ext>
            </a:extLst>
          </p:cNvPr>
          <p:cNvSpPr>
            <a:spLocks noGrp="1"/>
          </p:cNvSpPr>
          <p:nvPr>
            <p:ph type="title"/>
          </p:nvPr>
        </p:nvSpPr>
        <p:spPr/>
        <p:txBody>
          <a:bodyPr/>
          <a:lstStyle/>
          <a:p>
            <a:r>
              <a:rPr lang="fr-FR" dirty="0" err="1"/>
              <a:t>Special</a:t>
            </a:r>
            <a:r>
              <a:rPr lang="fr-FR" dirty="0"/>
              <a:t> </a:t>
            </a:r>
            <a:r>
              <a:rPr lang="fr-FR" dirty="0" err="1"/>
              <a:t>means</a:t>
            </a:r>
            <a:r>
              <a:rPr lang="fr-FR" dirty="0"/>
              <a:t> of proof: </a:t>
            </a:r>
            <a:r>
              <a:rPr lang="fr-FR" dirty="0" err="1"/>
              <a:t>statistics</a:t>
            </a:r>
            <a:r>
              <a:rPr lang="fr-FR" dirty="0"/>
              <a:t> and situation </a:t>
            </a:r>
            <a:r>
              <a:rPr lang="fr-FR" dirty="0" err="1"/>
              <a:t>testing</a:t>
            </a:r>
            <a:endParaRPr lang="fr-FR" dirty="0"/>
          </a:p>
        </p:txBody>
      </p:sp>
      <p:sp>
        <p:nvSpPr>
          <p:cNvPr id="3" name="Espace réservé du contenu 2">
            <a:extLst>
              <a:ext uri="{FF2B5EF4-FFF2-40B4-BE49-F238E27FC236}">
                <a16:creationId xmlns:a16="http://schemas.microsoft.com/office/drawing/2014/main" id="{E8C42DC7-5BED-464C-A856-8D28FE7DB54A}"/>
              </a:ext>
            </a:extLst>
          </p:cNvPr>
          <p:cNvSpPr>
            <a:spLocks noGrp="1"/>
          </p:cNvSpPr>
          <p:nvPr>
            <p:ph idx="1"/>
          </p:nvPr>
        </p:nvSpPr>
        <p:spPr/>
        <p:txBody>
          <a:bodyPr/>
          <a:lstStyle/>
          <a:p>
            <a:pPr marL="0" indent="0">
              <a:buNone/>
            </a:pPr>
            <a:r>
              <a:rPr lang="fr-FR" sz="2000" dirty="0"/>
              <a:t>- </a:t>
            </a:r>
            <a:r>
              <a:rPr lang="fr-FR" sz="2000" dirty="0" err="1"/>
              <a:t>Commonly</a:t>
            </a:r>
            <a:r>
              <a:rPr lang="fr-FR" sz="2000" dirty="0"/>
              <a:t> </a:t>
            </a:r>
            <a:r>
              <a:rPr lang="fr-FR" sz="2000" dirty="0" err="1"/>
              <a:t>accepted</a:t>
            </a:r>
            <a:r>
              <a:rPr lang="fr-FR" sz="2000" dirty="0"/>
              <a:t> </a:t>
            </a:r>
            <a:r>
              <a:rPr lang="fr-FR" sz="2000" dirty="0" err="1"/>
              <a:t>means</a:t>
            </a:r>
            <a:r>
              <a:rPr lang="fr-FR" sz="2000" dirty="0"/>
              <a:t> of </a:t>
            </a:r>
            <a:r>
              <a:rPr lang="fr-FR" sz="2000" dirty="0" err="1"/>
              <a:t>evidence</a:t>
            </a:r>
            <a:r>
              <a:rPr lang="fr-FR" sz="2000" dirty="0"/>
              <a:t> (</a:t>
            </a:r>
            <a:r>
              <a:rPr lang="fr-FR" sz="2000" dirty="0" err="1"/>
              <a:t>like</a:t>
            </a:r>
            <a:r>
              <a:rPr lang="fr-FR" sz="2000" dirty="0"/>
              <a:t> </a:t>
            </a:r>
            <a:r>
              <a:rPr lang="fr-FR" sz="2000" dirty="0" err="1"/>
              <a:t>written</a:t>
            </a:r>
            <a:r>
              <a:rPr lang="fr-FR" sz="2000" dirty="0"/>
              <a:t> documents, </a:t>
            </a:r>
            <a:r>
              <a:rPr lang="fr-FR" sz="2000" dirty="0" err="1"/>
              <a:t>witness</a:t>
            </a:r>
            <a:r>
              <a:rPr lang="fr-FR" sz="2000" dirty="0"/>
              <a:t> </a:t>
            </a:r>
            <a:r>
              <a:rPr lang="fr-FR" sz="2000" dirty="0" err="1"/>
              <a:t>statements</a:t>
            </a:r>
            <a:r>
              <a:rPr lang="fr-FR" sz="2000" dirty="0"/>
              <a:t>, audio or </a:t>
            </a:r>
            <a:r>
              <a:rPr lang="fr-FR" sz="2000" dirty="0" err="1"/>
              <a:t>video</a:t>
            </a:r>
            <a:r>
              <a:rPr lang="fr-FR" sz="2000" dirty="0"/>
              <a:t> </a:t>
            </a:r>
            <a:r>
              <a:rPr lang="fr-FR" sz="2000" dirty="0" err="1"/>
              <a:t>recordings</a:t>
            </a:r>
            <a:r>
              <a:rPr lang="fr-FR" sz="2000" dirty="0"/>
              <a:t>) are </a:t>
            </a:r>
            <a:r>
              <a:rPr lang="fr-FR" sz="2000" dirty="0" err="1"/>
              <a:t>often</a:t>
            </a:r>
            <a:r>
              <a:rPr lang="fr-FR" sz="2000" dirty="0"/>
              <a:t> not </a:t>
            </a:r>
            <a:r>
              <a:rPr lang="fr-FR" sz="2000" dirty="0" err="1"/>
              <a:t>available</a:t>
            </a:r>
            <a:r>
              <a:rPr lang="fr-FR" sz="2000" dirty="0"/>
              <a:t> to </a:t>
            </a:r>
            <a:r>
              <a:rPr lang="fr-FR" sz="2000" dirty="0" err="1"/>
              <a:t>alleged</a:t>
            </a:r>
            <a:r>
              <a:rPr lang="fr-FR" sz="2000" dirty="0"/>
              <a:t> </a:t>
            </a:r>
            <a:r>
              <a:rPr lang="fr-FR" sz="2000" dirty="0" err="1"/>
              <a:t>victims</a:t>
            </a:r>
            <a:r>
              <a:rPr lang="fr-FR" sz="2000" dirty="0"/>
              <a:t> in case of discrimination.</a:t>
            </a:r>
          </a:p>
          <a:p>
            <a:pPr marL="0" indent="0">
              <a:buNone/>
            </a:pPr>
            <a:r>
              <a:rPr lang="fr-FR" sz="2000" dirty="0"/>
              <a:t>- </a:t>
            </a:r>
            <a:r>
              <a:rPr lang="fr-FR" sz="2000" dirty="0" err="1"/>
              <a:t>Development</a:t>
            </a:r>
            <a:r>
              <a:rPr lang="fr-FR" sz="2000" dirty="0"/>
              <a:t> of </a:t>
            </a:r>
            <a:r>
              <a:rPr lang="fr-FR" sz="2000" dirty="0" err="1"/>
              <a:t>particular</a:t>
            </a:r>
            <a:r>
              <a:rPr lang="fr-FR" sz="2000" dirty="0"/>
              <a:t> </a:t>
            </a:r>
            <a:r>
              <a:rPr lang="fr-FR" sz="2000" dirty="0" err="1"/>
              <a:t>evidentiary</a:t>
            </a:r>
            <a:r>
              <a:rPr lang="fr-FR" sz="2000" dirty="0"/>
              <a:t> </a:t>
            </a:r>
            <a:r>
              <a:rPr lang="fr-FR" sz="2000" dirty="0" err="1"/>
              <a:t>tools</a:t>
            </a:r>
            <a:r>
              <a:rPr lang="fr-FR" sz="2000" dirty="0"/>
              <a:t> to help </a:t>
            </a:r>
            <a:r>
              <a:rPr lang="fr-FR" sz="2000" dirty="0" err="1"/>
              <a:t>complainants</a:t>
            </a:r>
            <a:r>
              <a:rPr lang="fr-FR" sz="2000" dirty="0"/>
              <a:t> </a:t>
            </a:r>
            <a:r>
              <a:rPr lang="fr-FR" sz="2000" dirty="0" err="1"/>
              <a:t>establish</a:t>
            </a:r>
            <a:r>
              <a:rPr lang="fr-FR" sz="2000" dirty="0"/>
              <a:t> a </a:t>
            </a:r>
            <a:r>
              <a:rPr lang="fr-FR" sz="2000" dirty="0" err="1"/>
              <a:t>presumption</a:t>
            </a:r>
            <a:r>
              <a:rPr lang="fr-FR" sz="2000" dirty="0"/>
              <a:t> of discrimination: </a:t>
            </a:r>
            <a:r>
              <a:rPr lang="fr-FR" sz="2000" dirty="0" err="1"/>
              <a:t>statistics</a:t>
            </a:r>
            <a:r>
              <a:rPr lang="fr-FR" sz="2000" dirty="0"/>
              <a:t> and situation </a:t>
            </a:r>
            <a:r>
              <a:rPr lang="fr-FR" sz="2000" dirty="0" err="1"/>
              <a:t>testing</a:t>
            </a:r>
            <a:r>
              <a:rPr lang="fr-FR" sz="2000" dirty="0"/>
              <a:t>.</a:t>
            </a:r>
          </a:p>
        </p:txBody>
      </p:sp>
    </p:spTree>
    <p:extLst>
      <p:ext uri="{BB962C8B-B14F-4D97-AF65-F5344CB8AC3E}">
        <p14:creationId xmlns:p14="http://schemas.microsoft.com/office/powerpoint/2010/main" val="2313395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401C82-0A7B-A345-8FB5-E3FB85FBE9F7}"/>
              </a:ext>
            </a:extLst>
          </p:cNvPr>
          <p:cNvSpPr>
            <a:spLocks noGrp="1"/>
          </p:cNvSpPr>
          <p:nvPr>
            <p:ph type="title"/>
          </p:nvPr>
        </p:nvSpPr>
        <p:spPr/>
        <p:txBody>
          <a:bodyPr/>
          <a:lstStyle/>
          <a:p>
            <a:r>
              <a:rPr lang="fr-FR" dirty="0" err="1"/>
              <a:t>statistics</a:t>
            </a:r>
            <a:r>
              <a:rPr lang="fr-FR" dirty="0"/>
              <a:t> as </a:t>
            </a:r>
            <a:r>
              <a:rPr lang="fr-FR" dirty="0" err="1"/>
              <a:t>means</a:t>
            </a:r>
            <a:r>
              <a:rPr lang="fr-FR" dirty="0"/>
              <a:t> of proof in discrimination cases</a:t>
            </a:r>
          </a:p>
        </p:txBody>
      </p:sp>
      <p:sp>
        <p:nvSpPr>
          <p:cNvPr id="3" name="Espace réservé du contenu 2">
            <a:extLst>
              <a:ext uri="{FF2B5EF4-FFF2-40B4-BE49-F238E27FC236}">
                <a16:creationId xmlns:a16="http://schemas.microsoft.com/office/drawing/2014/main" id="{D6A50A22-DC99-D94F-87DC-CC9965E1A062}"/>
              </a:ext>
            </a:extLst>
          </p:cNvPr>
          <p:cNvSpPr>
            <a:spLocks noGrp="1"/>
          </p:cNvSpPr>
          <p:nvPr>
            <p:ph idx="1"/>
          </p:nvPr>
        </p:nvSpPr>
        <p:spPr/>
        <p:txBody>
          <a:bodyPr/>
          <a:lstStyle/>
          <a:p>
            <a:r>
              <a:rPr lang="fr-FR" sz="2000" dirty="0" err="1"/>
              <a:t>Especially</a:t>
            </a:r>
            <a:r>
              <a:rPr lang="fr-FR" sz="2000" dirty="0"/>
              <a:t> </a:t>
            </a:r>
            <a:r>
              <a:rPr lang="fr-FR" sz="2000" dirty="0" err="1"/>
              <a:t>used</a:t>
            </a:r>
            <a:r>
              <a:rPr lang="fr-FR" sz="2000" dirty="0"/>
              <a:t> in the </a:t>
            </a:r>
            <a:r>
              <a:rPr lang="fr-FR" sz="2000" dirty="0" err="1"/>
              <a:t>context</a:t>
            </a:r>
            <a:r>
              <a:rPr lang="fr-FR" sz="2000" dirty="0"/>
              <a:t> of </a:t>
            </a:r>
            <a:r>
              <a:rPr lang="fr-FR" sz="2000" i="1" dirty="0"/>
              <a:t>indirect </a:t>
            </a:r>
            <a:r>
              <a:rPr lang="fr-FR" sz="2000" dirty="0"/>
              <a:t>discrimination</a:t>
            </a:r>
          </a:p>
          <a:p>
            <a:r>
              <a:rPr lang="fr-FR" sz="2000" dirty="0"/>
              <a:t>But </a:t>
            </a:r>
            <a:r>
              <a:rPr lang="fr-FR" sz="2000" dirty="0" err="1"/>
              <a:t>can</a:t>
            </a:r>
            <a:r>
              <a:rPr lang="fr-FR" sz="2000" dirty="0"/>
              <a:t> </a:t>
            </a:r>
            <a:r>
              <a:rPr lang="fr-FR" sz="2000" dirty="0" err="1"/>
              <a:t>be</a:t>
            </a:r>
            <a:r>
              <a:rPr lang="fr-FR" sz="2000" dirty="0"/>
              <a:t> </a:t>
            </a:r>
            <a:r>
              <a:rPr lang="fr-FR" sz="2000" dirty="0" err="1"/>
              <a:t>also</a:t>
            </a:r>
            <a:r>
              <a:rPr lang="fr-FR" sz="2000" dirty="0"/>
              <a:t> </a:t>
            </a:r>
            <a:r>
              <a:rPr lang="fr-FR" sz="2000" dirty="0" err="1"/>
              <a:t>useful</a:t>
            </a:r>
            <a:r>
              <a:rPr lang="fr-FR" sz="2000" dirty="0"/>
              <a:t> in </a:t>
            </a:r>
            <a:r>
              <a:rPr lang="fr-FR" sz="2000" i="1" dirty="0"/>
              <a:t>direct </a:t>
            </a:r>
            <a:r>
              <a:rPr lang="fr-FR" sz="2000" dirty="0"/>
              <a:t>discrimination cases: </a:t>
            </a:r>
          </a:p>
          <a:p>
            <a:pPr marL="324000" lvl="1" indent="0">
              <a:buNone/>
            </a:pPr>
            <a:r>
              <a:rPr lang="fr-FR" sz="1800" dirty="0"/>
              <a:t>=&gt; </a:t>
            </a:r>
            <a:r>
              <a:rPr lang="fr-FR" sz="1800" dirty="0" err="1"/>
              <a:t>Statistics</a:t>
            </a:r>
            <a:r>
              <a:rPr lang="fr-FR" sz="1800" dirty="0"/>
              <a:t> </a:t>
            </a:r>
            <a:r>
              <a:rPr lang="fr-FR" sz="1800" dirty="0" err="1"/>
              <a:t>showing</a:t>
            </a:r>
            <a:r>
              <a:rPr lang="fr-FR" sz="1800" dirty="0"/>
              <a:t> a pattern of discrimination by a public or </a:t>
            </a:r>
            <a:r>
              <a:rPr lang="fr-FR" sz="1800" dirty="0" err="1"/>
              <a:t>private</a:t>
            </a:r>
            <a:r>
              <a:rPr lang="fr-FR" sz="1800" dirty="0"/>
              <a:t> </a:t>
            </a:r>
            <a:r>
              <a:rPr lang="fr-FR" sz="1800" dirty="0" err="1"/>
              <a:t>person</a:t>
            </a:r>
            <a:r>
              <a:rPr lang="fr-FR" sz="1800" dirty="0"/>
              <a:t> or organisation </a:t>
            </a:r>
            <a:r>
              <a:rPr lang="fr-FR" sz="1800" dirty="0" err="1"/>
              <a:t>can</a:t>
            </a:r>
            <a:r>
              <a:rPr lang="fr-FR" sz="1800" dirty="0"/>
              <a:t> </a:t>
            </a:r>
            <a:r>
              <a:rPr lang="fr-FR" sz="1800" dirty="0" err="1"/>
              <a:t>reinforce</a:t>
            </a:r>
            <a:r>
              <a:rPr lang="fr-FR" sz="1800" dirty="0"/>
              <a:t> </a:t>
            </a:r>
            <a:r>
              <a:rPr lang="fr-FR" sz="1800" dirty="0" err="1"/>
              <a:t>other</a:t>
            </a:r>
            <a:r>
              <a:rPr lang="fr-FR" sz="1800" dirty="0"/>
              <a:t> </a:t>
            </a:r>
            <a:r>
              <a:rPr lang="fr-FR" sz="1800" dirty="0" err="1"/>
              <a:t>evidence</a:t>
            </a:r>
            <a:r>
              <a:rPr lang="fr-FR" sz="1800" dirty="0"/>
              <a:t> and </a:t>
            </a:r>
            <a:r>
              <a:rPr lang="fr-FR" sz="1800" dirty="0" err="1"/>
              <a:t>contribute</a:t>
            </a:r>
            <a:r>
              <a:rPr lang="fr-FR" sz="1800" dirty="0"/>
              <a:t> to trigger a shift in </a:t>
            </a:r>
            <a:r>
              <a:rPr lang="fr-FR" sz="1800" dirty="0" err="1"/>
              <a:t>burden</a:t>
            </a:r>
            <a:r>
              <a:rPr lang="fr-FR" sz="1800" dirty="0"/>
              <a:t> of proof</a:t>
            </a:r>
          </a:p>
          <a:p>
            <a:pPr marL="594000" lvl="2" indent="0">
              <a:buNone/>
            </a:pPr>
            <a:r>
              <a:rPr lang="fr-FR" sz="1800" dirty="0"/>
              <a:t>Cf. </a:t>
            </a:r>
            <a:r>
              <a:rPr lang="fr-FR" sz="1800" dirty="0" err="1"/>
              <a:t>Ethnic</a:t>
            </a:r>
            <a:r>
              <a:rPr lang="fr-FR" sz="1800" dirty="0"/>
              <a:t> </a:t>
            </a:r>
            <a:r>
              <a:rPr lang="fr-FR" sz="1800" dirty="0" err="1"/>
              <a:t>Profiling</a:t>
            </a:r>
            <a:r>
              <a:rPr lang="fr-FR" sz="1800" dirty="0"/>
              <a:t> case </a:t>
            </a:r>
            <a:r>
              <a:rPr lang="fr-FR" sz="1800" dirty="0" err="1"/>
              <a:t>before</a:t>
            </a:r>
            <a:r>
              <a:rPr lang="fr-FR" sz="1800" dirty="0"/>
              <a:t> the French Court of Cassation (2016): </a:t>
            </a:r>
          </a:p>
          <a:p>
            <a:pPr marL="594000" lvl="2" indent="0">
              <a:buNone/>
            </a:pPr>
            <a:r>
              <a:rPr lang="fr-FR" sz="1600" dirty="0"/>
              <a:t>- </a:t>
            </a:r>
            <a:r>
              <a:rPr lang="fr-FR" sz="1600" dirty="0" err="1"/>
              <a:t>Complainants</a:t>
            </a:r>
            <a:r>
              <a:rPr lang="fr-FR" sz="1600" dirty="0"/>
              <a:t> </a:t>
            </a:r>
            <a:r>
              <a:rPr lang="fr-FR" sz="1600" dirty="0" err="1"/>
              <a:t>claiming</a:t>
            </a:r>
            <a:r>
              <a:rPr lang="fr-FR" sz="1600" dirty="0"/>
              <a:t> to </a:t>
            </a:r>
            <a:r>
              <a:rPr lang="fr-FR" sz="1600" dirty="0" err="1"/>
              <a:t>be</a:t>
            </a:r>
            <a:r>
              <a:rPr lang="fr-FR" sz="1600" dirty="0"/>
              <a:t> the </a:t>
            </a:r>
            <a:r>
              <a:rPr lang="fr-FR" sz="1600" dirty="0" err="1"/>
              <a:t>victim</a:t>
            </a:r>
            <a:r>
              <a:rPr lang="fr-FR" sz="1600" dirty="0"/>
              <a:t> of </a:t>
            </a:r>
            <a:r>
              <a:rPr lang="fr-FR" sz="1600" dirty="0" err="1"/>
              <a:t>ethnic</a:t>
            </a:r>
            <a:r>
              <a:rPr lang="fr-FR" sz="1600" dirty="0"/>
              <a:t> </a:t>
            </a:r>
            <a:r>
              <a:rPr lang="fr-FR" sz="1600" dirty="0" err="1"/>
              <a:t>profiling</a:t>
            </a:r>
            <a:r>
              <a:rPr lang="fr-FR" sz="1600" dirty="0"/>
              <a:t>. </a:t>
            </a:r>
          </a:p>
          <a:p>
            <a:pPr marL="594000" lvl="2" indent="0">
              <a:buNone/>
            </a:pPr>
            <a:r>
              <a:rPr lang="fr-FR" sz="1600" dirty="0"/>
              <a:t>- </a:t>
            </a:r>
            <a:r>
              <a:rPr lang="fr-FR" sz="1600" dirty="0" err="1"/>
              <a:t>Research</a:t>
            </a:r>
            <a:r>
              <a:rPr lang="fr-FR" sz="1600" dirty="0"/>
              <a:t> </a:t>
            </a:r>
            <a:r>
              <a:rPr lang="fr-FR" sz="1600" dirty="0" err="1"/>
              <a:t>findings</a:t>
            </a:r>
            <a:r>
              <a:rPr lang="fr-FR" sz="1600" dirty="0"/>
              <a:t> </a:t>
            </a:r>
            <a:r>
              <a:rPr lang="fr-FR" sz="1600" dirty="0" err="1"/>
              <a:t>showing</a:t>
            </a:r>
            <a:r>
              <a:rPr lang="fr-FR" sz="1600" dirty="0"/>
              <a:t> </a:t>
            </a:r>
            <a:r>
              <a:rPr lang="fr-FR" sz="1600" dirty="0" err="1"/>
              <a:t>that</a:t>
            </a:r>
            <a:r>
              <a:rPr lang="fr-FR" sz="1600" dirty="0"/>
              <a:t> </a:t>
            </a:r>
            <a:r>
              <a:rPr lang="fr-FR" sz="1600" dirty="0" err="1"/>
              <a:t>discriminatory</a:t>
            </a:r>
            <a:r>
              <a:rPr lang="fr-FR" sz="1600" dirty="0"/>
              <a:t> </a:t>
            </a:r>
            <a:r>
              <a:rPr lang="fr-FR" sz="1600" dirty="0" err="1"/>
              <a:t>identity</a:t>
            </a:r>
            <a:r>
              <a:rPr lang="fr-FR" sz="1600" dirty="0"/>
              <a:t> </a:t>
            </a:r>
            <a:r>
              <a:rPr lang="fr-FR" sz="1600" dirty="0" err="1"/>
              <a:t>checks</a:t>
            </a:r>
            <a:r>
              <a:rPr lang="fr-FR" sz="1600" dirty="0"/>
              <a:t> </a:t>
            </a:r>
            <a:r>
              <a:rPr lang="fr-FR" sz="1600" dirty="0" err="1"/>
              <a:t>carried</a:t>
            </a:r>
            <a:r>
              <a:rPr lang="fr-FR" sz="1600" dirty="0"/>
              <a:t> out by French police on </a:t>
            </a:r>
            <a:r>
              <a:rPr lang="fr-FR" sz="1600" dirty="0" err="1"/>
              <a:t>persons</a:t>
            </a:r>
            <a:r>
              <a:rPr lang="fr-FR" sz="1600" dirty="0"/>
              <a:t> </a:t>
            </a:r>
            <a:r>
              <a:rPr lang="fr-FR" sz="1600" dirty="0" err="1"/>
              <a:t>belonging</a:t>
            </a:r>
            <a:r>
              <a:rPr lang="fr-FR" sz="1600" dirty="0"/>
              <a:t> to certain </a:t>
            </a:r>
            <a:r>
              <a:rPr lang="fr-FR" sz="1600" dirty="0" err="1"/>
              <a:t>ethnic</a:t>
            </a:r>
            <a:r>
              <a:rPr lang="fr-FR" sz="1600" dirty="0"/>
              <a:t> </a:t>
            </a:r>
            <a:r>
              <a:rPr lang="fr-FR" sz="1600" dirty="0" err="1"/>
              <a:t>minorities</a:t>
            </a:r>
            <a:r>
              <a:rPr lang="fr-FR" sz="1600" dirty="0"/>
              <a:t> are </a:t>
            </a:r>
            <a:r>
              <a:rPr lang="fr-FR" sz="1600" dirty="0" err="1"/>
              <a:t>especially</a:t>
            </a:r>
            <a:r>
              <a:rPr lang="fr-FR" sz="1600" dirty="0"/>
              <a:t> </a:t>
            </a:r>
            <a:r>
              <a:rPr lang="fr-FR" sz="1600" dirty="0" err="1"/>
              <a:t>frequent</a:t>
            </a:r>
            <a:r>
              <a:rPr lang="fr-FR" sz="1600" dirty="0"/>
              <a:t> </a:t>
            </a:r>
            <a:r>
              <a:rPr lang="fr-FR" sz="1600" dirty="0" err="1"/>
              <a:t>can</a:t>
            </a:r>
            <a:r>
              <a:rPr lang="fr-FR" sz="1600" dirty="0"/>
              <a:t> </a:t>
            </a:r>
            <a:r>
              <a:rPr lang="fr-FR" sz="1600" dirty="0" err="1"/>
              <a:t>constitute</a:t>
            </a:r>
            <a:r>
              <a:rPr lang="fr-FR" sz="1600" dirty="0"/>
              <a:t> a </a:t>
            </a:r>
            <a:r>
              <a:rPr lang="fr-FR" sz="1600" dirty="0" err="1"/>
              <a:t>contextual</a:t>
            </a:r>
            <a:r>
              <a:rPr lang="fr-FR" sz="1600" dirty="0"/>
              <a:t> </a:t>
            </a:r>
            <a:r>
              <a:rPr lang="fr-FR" sz="1600" dirty="0" err="1"/>
              <a:t>element</a:t>
            </a:r>
            <a:r>
              <a:rPr lang="fr-FR" sz="1600" dirty="0"/>
              <a:t> </a:t>
            </a:r>
            <a:r>
              <a:rPr lang="fr-FR" sz="1600" dirty="0" err="1"/>
              <a:t>which</a:t>
            </a:r>
            <a:r>
              <a:rPr lang="fr-FR" sz="1600" dirty="0"/>
              <a:t>, </a:t>
            </a:r>
            <a:r>
              <a:rPr lang="fr-FR" sz="1600" dirty="0" err="1"/>
              <a:t>combined</a:t>
            </a:r>
            <a:r>
              <a:rPr lang="fr-FR" sz="1600" dirty="0"/>
              <a:t> </a:t>
            </a:r>
            <a:r>
              <a:rPr lang="fr-FR" sz="1600" dirty="0" err="1"/>
              <a:t>with</a:t>
            </a:r>
            <a:r>
              <a:rPr lang="fr-FR" sz="1600" dirty="0"/>
              <a:t> </a:t>
            </a:r>
            <a:r>
              <a:rPr lang="fr-FR" sz="1600" dirty="0" err="1"/>
              <a:t>witness</a:t>
            </a:r>
            <a:r>
              <a:rPr lang="fr-FR" sz="1600" dirty="0"/>
              <a:t> reports, </a:t>
            </a:r>
            <a:r>
              <a:rPr lang="fr-FR" sz="1600" dirty="0" err="1"/>
              <a:t>may</a:t>
            </a:r>
            <a:r>
              <a:rPr lang="fr-FR" sz="1600" dirty="0"/>
              <a:t> lead to a shift in the </a:t>
            </a:r>
            <a:r>
              <a:rPr lang="fr-FR" sz="1600" dirty="0" err="1"/>
              <a:t>burden</a:t>
            </a:r>
            <a:r>
              <a:rPr lang="fr-FR" sz="1600" dirty="0"/>
              <a:t> of proof (Court of Cassation, First Civil </a:t>
            </a:r>
            <a:r>
              <a:rPr lang="fr-FR" sz="1600" dirty="0" err="1"/>
              <a:t>Chamber</a:t>
            </a:r>
            <a:r>
              <a:rPr lang="fr-FR" sz="1600" dirty="0"/>
              <a:t>, </a:t>
            </a:r>
            <a:r>
              <a:rPr lang="fr-FR" sz="1600" dirty="0" err="1"/>
              <a:t>Decision</a:t>
            </a:r>
            <a:r>
              <a:rPr lang="fr-FR" sz="1600" dirty="0"/>
              <a:t> No. 15-25873, 9.11.2016).</a:t>
            </a:r>
          </a:p>
        </p:txBody>
      </p:sp>
    </p:spTree>
    <p:extLst>
      <p:ext uri="{BB962C8B-B14F-4D97-AF65-F5344CB8AC3E}">
        <p14:creationId xmlns:p14="http://schemas.microsoft.com/office/powerpoint/2010/main" val="2060524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401C82-0A7B-A345-8FB5-E3FB85FBE9F7}"/>
              </a:ext>
            </a:extLst>
          </p:cNvPr>
          <p:cNvSpPr>
            <a:spLocks noGrp="1"/>
          </p:cNvSpPr>
          <p:nvPr>
            <p:ph type="title"/>
          </p:nvPr>
        </p:nvSpPr>
        <p:spPr/>
        <p:txBody>
          <a:bodyPr/>
          <a:lstStyle/>
          <a:p>
            <a:r>
              <a:rPr lang="fr-FR" dirty="0" err="1"/>
              <a:t>statistics</a:t>
            </a:r>
            <a:r>
              <a:rPr lang="fr-FR" dirty="0"/>
              <a:t> as </a:t>
            </a:r>
            <a:r>
              <a:rPr lang="fr-FR" dirty="0" err="1"/>
              <a:t>means</a:t>
            </a:r>
            <a:r>
              <a:rPr lang="fr-FR" dirty="0"/>
              <a:t> of proof in discrimination cases</a:t>
            </a:r>
          </a:p>
        </p:txBody>
      </p:sp>
      <p:sp>
        <p:nvSpPr>
          <p:cNvPr id="3" name="Espace réservé du contenu 2">
            <a:extLst>
              <a:ext uri="{FF2B5EF4-FFF2-40B4-BE49-F238E27FC236}">
                <a16:creationId xmlns:a16="http://schemas.microsoft.com/office/drawing/2014/main" id="{D6A50A22-DC99-D94F-87DC-CC9965E1A062}"/>
              </a:ext>
            </a:extLst>
          </p:cNvPr>
          <p:cNvSpPr>
            <a:spLocks noGrp="1"/>
          </p:cNvSpPr>
          <p:nvPr>
            <p:ph idx="1"/>
          </p:nvPr>
        </p:nvSpPr>
        <p:spPr/>
        <p:txBody>
          <a:bodyPr/>
          <a:lstStyle/>
          <a:p>
            <a:r>
              <a:rPr lang="fr-FR" dirty="0"/>
              <a:t>NB: in </a:t>
            </a:r>
            <a:r>
              <a:rPr lang="fr-FR" dirty="0" err="1"/>
              <a:t>order</a:t>
            </a:r>
            <a:r>
              <a:rPr lang="fr-FR" dirty="0"/>
              <a:t> to </a:t>
            </a:r>
            <a:r>
              <a:rPr lang="fr-FR" dirty="0" err="1"/>
              <a:t>be</a:t>
            </a:r>
            <a:r>
              <a:rPr lang="fr-FR" dirty="0"/>
              <a:t> conclusive, </a:t>
            </a:r>
            <a:r>
              <a:rPr lang="fr-FR" dirty="0" err="1"/>
              <a:t>statistics</a:t>
            </a:r>
            <a:r>
              <a:rPr lang="fr-FR" dirty="0"/>
              <a:t> must </a:t>
            </a:r>
            <a:r>
              <a:rPr lang="fr-FR" dirty="0" err="1"/>
              <a:t>meet</a:t>
            </a:r>
            <a:r>
              <a:rPr lang="fr-FR" dirty="0"/>
              <a:t> certain conditions.</a:t>
            </a:r>
          </a:p>
          <a:p>
            <a:r>
              <a:rPr lang="fr-FR" dirty="0"/>
              <a:t>In </a:t>
            </a:r>
            <a:r>
              <a:rPr lang="fr-FR" dirty="0" err="1"/>
              <a:t>particular</a:t>
            </a:r>
            <a:r>
              <a:rPr lang="fr-FR" dirty="0"/>
              <a:t>: </a:t>
            </a:r>
            <a:r>
              <a:rPr lang="fr-FR" dirty="0" err="1"/>
              <a:t>according</a:t>
            </a:r>
            <a:r>
              <a:rPr lang="fr-FR" dirty="0"/>
              <a:t> to CJEU case-</a:t>
            </a:r>
            <a:r>
              <a:rPr lang="fr-FR" dirty="0" err="1"/>
              <a:t>law</a:t>
            </a:r>
            <a:r>
              <a:rPr lang="fr-FR" dirty="0"/>
              <a:t>, in </a:t>
            </a:r>
            <a:r>
              <a:rPr lang="fr-FR" dirty="0" err="1"/>
              <a:t>order</a:t>
            </a:r>
            <a:r>
              <a:rPr lang="fr-FR" dirty="0"/>
              <a:t> to </a:t>
            </a:r>
            <a:r>
              <a:rPr lang="fr-FR" dirty="0" err="1"/>
              <a:t>determine</a:t>
            </a:r>
            <a:r>
              <a:rPr lang="fr-FR" dirty="0"/>
              <a:t> </a:t>
            </a:r>
            <a:r>
              <a:rPr lang="fr-FR" dirty="0" err="1"/>
              <a:t>whether</a:t>
            </a:r>
            <a:r>
              <a:rPr lang="fr-FR" dirty="0"/>
              <a:t> a national </a:t>
            </a:r>
            <a:r>
              <a:rPr lang="fr-FR" dirty="0" err="1"/>
              <a:t>law</a:t>
            </a:r>
            <a:r>
              <a:rPr lang="fr-FR" dirty="0"/>
              <a:t> affects a </a:t>
            </a:r>
            <a:r>
              <a:rPr lang="fr-FR" dirty="0" err="1"/>
              <a:t>considerably</a:t>
            </a:r>
            <a:r>
              <a:rPr lang="fr-FR" dirty="0"/>
              <a:t> </a:t>
            </a:r>
            <a:r>
              <a:rPr lang="fr-FR" dirty="0" err="1"/>
              <a:t>higher</a:t>
            </a:r>
            <a:r>
              <a:rPr lang="fr-FR" dirty="0"/>
              <a:t> </a:t>
            </a:r>
            <a:r>
              <a:rPr lang="fr-FR" dirty="0" err="1"/>
              <a:t>number</a:t>
            </a:r>
            <a:r>
              <a:rPr lang="fr-FR" dirty="0"/>
              <a:t> of </a:t>
            </a:r>
            <a:r>
              <a:rPr lang="fr-FR" dirty="0" err="1"/>
              <a:t>members</a:t>
            </a:r>
            <a:r>
              <a:rPr lang="fr-FR" dirty="0"/>
              <a:t> of a </a:t>
            </a:r>
            <a:r>
              <a:rPr lang="fr-FR" dirty="0" err="1"/>
              <a:t>protected</a:t>
            </a:r>
            <a:r>
              <a:rPr lang="fr-FR" dirty="0"/>
              <a:t> group </a:t>
            </a:r>
            <a:r>
              <a:rPr lang="fr-FR" dirty="0" err="1"/>
              <a:t>than</a:t>
            </a:r>
            <a:r>
              <a:rPr lang="fr-FR" dirty="0"/>
              <a:t> </a:t>
            </a:r>
            <a:r>
              <a:rPr lang="fr-FR" dirty="0" err="1"/>
              <a:t>other</a:t>
            </a:r>
            <a:r>
              <a:rPr lang="fr-FR" dirty="0"/>
              <a:t>, national courts must </a:t>
            </a:r>
            <a:r>
              <a:rPr lang="fr-FR" dirty="0" err="1"/>
              <a:t>take</a:t>
            </a:r>
            <a:r>
              <a:rPr lang="fr-FR" dirty="0"/>
              <a:t> </a:t>
            </a:r>
            <a:r>
              <a:rPr lang="fr-FR" dirty="0" err="1"/>
              <a:t>into</a:t>
            </a:r>
            <a:r>
              <a:rPr lang="fr-FR" dirty="0"/>
              <a:t> </a:t>
            </a:r>
            <a:r>
              <a:rPr lang="fr-FR" dirty="0" err="1"/>
              <a:t>account</a:t>
            </a:r>
            <a:r>
              <a:rPr lang="fr-FR" dirty="0"/>
              <a:t> all </a:t>
            </a:r>
            <a:r>
              <a:rPr lang="fr-FR" dirty="0" err="1"/>
              <a:t>workers</a:t>
            </a:r>
            <a:r>
              <a:rPr lang="fr-FR" dirty="0"/>
              <a:t> </a:t>
            </a:r>
            <a:r>
              <a:rPr lang="fr-FR" i="1" dirty="0" err="1"/>
              <a:t>subject</a:t>
            </a:r>
            <a:r>
              <a:rPr lang="fr-FR" i="1" dirty="0"/>
              <a:t> to </a:t>
            </a:r>
            <a:r>
              <a:rPr lang="fr-FR" i="1" dirty="0" err="1"/>
              <a:t>this</a:t>
            </a:r>
            <a:r>
              <a:rPr lang="fr-FR" i="1" dirty="0"/>
              <a:t> </a:t>
            </a:r>
            <a:r>
              <a:rPr lang="fr-FR" i="1" dirty="0" err="1"/>
              <a:t>specific</a:t>
            </a:r>
            <a:r>
              <a:rPr lang="fr-FR" i="1" dirty="0"/>
              <a:t> </a:t>
            </a:r>
            <a:r>
              <a:rPr lang="fr-FR" i="1" dirty="0" err="1"/>
              <a:t>legislation</a:t>
            </a:r>
            <a:r>
              <a:rPr lang="fr-FR" dirty="0"/>
              <a:t> (</a:t>
            </a:r>
            <a:r>
              <a:rPr lang="fr-FR" dirty="0" err="1"/>
              <a:t>see</a:t>
            </a:r>
            <a:r>
              <a:rPr lang="fr-FR" dirty="0"/>
              <a:t> </a:t>
            </a:r>
            <a:r>
              <a:rPr lang="fr-FR" dirty="0" err="1"/>
              <a:t>e.g</a:t>
            </a:r>
            <a:r>
              <a:rPr lang="fr-FR" dirty="0"/>
              <a:t>. </a:t>
            </a:r>
            <a:r>
              <a:rPr lang="fr-FR" i="1" dirty="0"/>
              <a:t>Seymour-Smith</a:t>
            </a:r>
            <a:r>
              <a:rPr lang="fr-FR" dirty="0"/>
              <a:t>, C-167/97, 9.2.1999, para. 59).</a:t>
            </a:r>
          </a:p>
          <a:p>
            <a:r>
              <a:rPr lang="fr-FR" dirty="0"/>
              <a:t>But: CJEU, </a:t>
            </a:r>
            <a:r>
              <a:rPr lang="fr-FR" i="1" dirty="0"/>
              <a:t>Minoo </a:t>
            </a:r>
            <a:r>
              <a:rPr lang="fr-FR" i="1" dirty="0" err="1"/>
              <a:t>Schuch-Ghannadan</a:t>
            </a:r>
            <a:r>
              <a:rPr lang="fr-FR" dirty="0"/>
              <a:t>, C-274/18, 3 </a:t>
            </a:r>
            <a:r>
              <a:rPr lang="fr-FR" dirty="0" err="1"/>
              <a:t>October</a:t>
            </a:r>
            <a:r>
              <a:rPr lang="fr-FR" dirty="0"/>
              <a:t> 2019:  </a:t>
            </a:r>
          </a:p>
          <a:p>
            <a:pPr lvl="1"/>
            <a:r>
              <a:rPr lang="fr-FR" dirty="0" err="1"/>
              <a:t>Unavailability</a:t>
            </a:r>
            <a:r>
              <a:rPr lang="fr-FR" dirty="0"/>
              <a:t> or </a:t>
            </a:r>
            <a:r>
              <a:rPr lang="fr-FR" dirty="0" err="1"/>
              <a:t>inaccessibility</a:t>
            </a:r>
            <a:r>
              <a:rPr lang="fr-FR" dirty="0"/>
              <a:t> of </a:t>
            </a:r>
            <a:r>
              <a:rPr lang="fr-FR" dirty="0" err="1"/>
              <a:t>statistical</a:t>
            </a:r>
            <a:r>
              <a:rPr lang="fr-FR" dirty="0"/>
              <a:t> data </a:t>
            </a:r>
            <a:r>
              <a:rPr lang="fr-FR" dirty="0" err="1"/>
              <a:t>relating</a:t>
            </a:r>
            <a:r>
              <a:rPr lang="fr-FR" dirty="0"/>
              <a:t> </a:t>
            </a:r>
            <a:r>
              <a:rPr lang="fr-FR" dirty="0" err="1"/>
              <a:t>specifically</a:t>
            </a:r>
            <a:r>
              <a:rPr lang="fr-FR" dirty="0"/>
              <a:t> to the </a:t>
            </a:r>
            <a:r>
              <a:rPr lang="fr-FR" dirty="0" err="1"/>
              <a:t>legislation</a:t>
            </a:r>
            <a:r>
              <a:rPr lang="fr-FR" dirty="0"/>
              <a:t> at </a:t>
            </a:r>
            <a:r>
              <a:rPr lang="fr-FR" dirty="0" err="1"/>
              <a:t>stake</a:t>
            </a:r>
            <a:r>
              <a:rPr lang="fr-FR" dirty="0"/>
              <a:t> </a:t>
            </a:r>
            <a:r>
              <a:rPr lang="fr-FR" dirty="0" err="1"/>
              <a:t>may</a:t>
            </a:r>
            <a:r>
              <a:rPr lang="fr-FR" dirty="0"/>
              <a:t> compromise the </a:t>
            </a:r>
            <a:r>
              <a:rPr lang="fr-FR" dirty="0" err="1"/>
              <a:t>achievement</a:t>
            </a:r>
            <a:r>
              <a:rPr lang="fr-FR" dirty="0"/>
              <a:t> of the objective of the </a:t>
            </a:r>
            <a:r>
              <a:rPr lang="fr-FR" dirty="0" err="1"/>
              <a:t>special</a:t>
            </a:r>
            <a:r>
              <a:rPr lang="fr-FR" dirty="0"/>
              <a:t> </a:t>
            </a:r>
            <a:r>
              <a:rPr lang="fr-FR" dirty="0" err="1"/>
              <a:t>rule</a:t>
            </a:r>
            <a:r>
              <a:rPr lang="fr-FR" dirty="0"/>
              <a:t> on the </a:t>
            </a:r>
            <a:r>
              <a:rPr lang="fr-FR" dirty="0" err="1"/>
              <a:t>burden</a:t>
            </a:r>
            <a:r>
              <a:rPr lang="fr-FR" dirty="0"/>
              <a:t> of proof.</a:t>
            </a:r>
          </a:p>
          <a:p>
            <a:pPr lvl="1"/>
            <a:r>
              <a:rPr lang="fr-FR" dirty="0" err="1"/>
              <a:t>Therefore</a:t>
            </a:r>
            <a:r>
              <a:rPr lang="fr-FR" dirty="0"/>
              <a:t>, </a:t>
            </a:r>
            <a:r>
              <a:rPr lang="fr-FR" dirty="0" err="1"/>
              <a:t>where</a:t>
            </a:r>
            <a:r>
              <a:rPr lang="fr-FR" dirty="0"/>
              <a:t> </a:t>
            </a:r>
            <a:r>
              <a:rPr lang="fr-FR" dirty="0" err="1"/>
              <a:t>workers</a:t>
            </a:r>
            <a:r>
              <a:rPr lang="fr-FR" dirty="0"/>
              <a:t> </a:t>
            </a:r>
            <a:r>
              <a:rPr lang="fr-FR" dirty="0" err="1"/>
              <a:t>alleging</a:t>
            </a:r>
            <a:r>
              <a:rPr lang="fr-FR" dirty="0"/>
              <a:t> indirect discrimination have no </a:t>
            </a:r>
            <a:r>
              <a:rPr lang="fr-FR" dirty="0" err="1"/>
              <a:t>access</a:t>
            </a:r>
            <a:r>
              <a:rPr lang="fr-FR" dirty="0"/>
              <a:t> or </a:t>
            </a:r>
            <a:r>
              <a:rPr lang="fr-FR" dirty="0" err="1"/>
              <a:t>little</a:t>
            </a:r>
            <a:r>
              <a:rPr lang="fr-FR" dirty="0"/>
              <a:t> </a:t>
            </a:r>
            <a:r>
              <a:rPr lang="fr-FR" dirty="0" err="1"/>
              <a:t>access</a:t>
            </a:r>
            <a:r>
              <a:rPr lang="fr-FR" dirty="0"/>
              <a:t> to </a:t>
            </a:r>
            <a:r>
              <a:rPr lang="fr-FR" dirty="0" err="1"/>
              <a:t>statistics</a:t>
            </a:r>
            <a:r>
              <a:rPr lang="fr-FR" dirty="0"/>
              <a:t> or </a:t>
            </a:r>
            <a:r>
              <a:rPr lang="fr-FR" dirty="0" err="1"/>
              <a:t>facts</a:t>
            </a:r>
            <a:r>
              <a:rPr lang="fr-FR" dirty="0"/>
              <a:t> on </a:t>
            </a:r>
            <a:r>
              <a:rPr lang="fr-FR" dirty="0" err="1"/>
              <a:t>workers</a:t>
            </a:r>
            <a:r>
              <a:rPr lang="fr-FR" dirty="0"/>
              <a:t> </a:t>
            </a:r>
            <a:r>
              <a:rPr lang="fr-FR" dirty="0" err="1"/>
              <a:t>specifically</a:t>
            </a:r>
            <a:r>
              <a:rPr lang="fr-FR" dirty="0"/>
              <a:t> </a:t>
            </a:r>
            <a:r>
              <a:rPr lang="fr-FR" dirty="0" err="1"/>
              <a:t>concerned</a:t>
            </a:r>
            <a:r>
              <a:rPr lang="fr-FR" dirty="0"/>
              <a:t> by the national </a:t>
            </a:r>
            <a:r>
              <a:rPr lang="fr-FR" dirty="0" err="1"/>
              <a:t>legislation</a:t>
            </a:r>
            <a:r>
              <a:rPr lang="fr-FR" dirty="0"/>
              <a:t> at </a:t>
            </a:r>
            <a:r>
              <a:rPr lang="fr-FR" dirty="0" err="1"/>
              <a:t>stake</a:t>
            </a:r>
            <a:r>
              <a:rPr lang="fr-FR" dirty="0"/>
              <a:t>, </a:t>
            </a:r>
            <a:r>
              <a:rPr lang="fr-FR" dirty="0" err="1"/>
              <a:t>they</a:t>
            </a:r>
            <a:r>
              <a:rPr lang="fr-FR" dirty="0"/>
              <a:t> </a:t>
            </a:r>
            <a:r>
              <a:rPr lang="fr-FR" dirty="0" err="1"/>
              <a:t>should</a:t>
            </a:r>
            <a:r>
              <a:rPr lang="fr-FR" dirty="0"/>
              <a:t> </a:t>
            </a:r>
            <a:r>
              <a:rPr lang="fr-FR" dirty="0" err="1"/>
              <a:t>be</a:t>
            </a:r>
            <a:r>
              <a:rPr lang="fr-FR" dirty="0"/>
              <a:t> </a:t>
            </a:r>
            <a:r>
              <a:rPr lang="fr-FR" dirty="0" err="1"/>
              <a:t>allowed</a:t>
            </a:r>
            <a:r>
              <a:rPr lang="fr-FR" dirty="0"/>
              <a:t> to </a:t>
            </a:r>
            <a:r>
              <a:rPr lang="fr-FR" dirty="0" err="1"/>
              <a:t>present</a:t>
            </a:r>
            <a:r>
              <a:rPr lang="fr-FR" dirty="0"/>
              <a:t> </a:t>
            </a:r>
            <a:r>
              <a:rPr lang="fr-FR" dirty="0" err="1"/>
              <a:t>general</a:t>
            </a:r>
            <a:r>
              <a:rPr lang="fr-FR" dirty="0"/>
              <a:t> data on the </a:t>
            </a:r>
            <a:r>
              <a:rPr lang="fr-FR" dirty="0" err="1"/>
              <a:t>employment</a:t>
            </a:r>
            <a:r>
              <a:rPr lang="fr-FR" dirty="0"/>
              <a:t> </a:t>
            </a:r>
            <a:r>
              <a:rPr lang="fr-FR" dirty="0" err="1"/>
              <a:t>market</a:t>
            </a:r>
            <a:r>
              <a:rPr lang="fr-FR" dirty="0"/>
              <a:t> of the </a:t>
            </a:r>
            <a:r>
              <a:rPr lang="fr-FR" dirty="0" err="1"/>
              <a:t>Member</a:t>
            </a:r>
            <a:r>
              <a:rPr lang="fr-FR" dirty="0"/>
              <a:t> State </a:t>
            </a:r>
            <a:r>
              <a:rPr lang="fr-FR" dirty="0" err="1"/>
              <a:t>concerned</a:t>
            </a:r>
            <a:r>
              <a:rPr lang="fr-FR" dirty="0"/>
              <a:t> (para. 55-57)</a:t>
            </a:r>
          </a:p>
        </p:txBody>
      </p:sp>
    </p:spTree>
    <p:extLst>
      <p:ext uri="{BB962C8B-B14F-4D97-AF65-F5344CB8AC3E}">
        <p14:creationId xmlns:p14="http://schemas.microsoft.com/office/powerpoint/2010/main" val="3355075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401C82-0A7B-A345-8FB5-E3FB85FBE9F7}"/>
              </a:ext>
            </a:extLst>
          </p:cNvPr>
          <p:cNvSpPr>
            <a:spLocks noGrp="1"/>
          </p:cNvSpPr>
          <p:nvPr>
            <p:ph type="title"/>
          </p:nvPr>
        </p:nvSpPr>
        <p:spPr/>
        <p:txBody>
          <a:bodyPr/>
          <a:lstStyle/>
          <a:p>
            <a:r>
              <a:rPr lang="fr-FR" dirty="0"/>
              <a:t>Situation </a:t>
            </a:r>
            <a:r>
              <a:rPr lang="fr-FR" dirty="0" err="1"/>
              <a:t>testing</a:t>
            </a:r>
            <a:r>
              <a:rPr lang="fr-FR" dirty="0"/>
              <a:t> as </a:t>
            </a:r>
            <a:r>
              <a:rPr lang="fr-FR" dirty="0" err="1"/>
              <a:t>means</a:t>
            </a:r>
            <a:r>
              <a:rPr lang="fr-FR" dirty="0"/>
              <a:t> of proof in discrimination cases</a:t>
            </a:r>
          </a:p>
        </p:txBody>
      </p:sp>
      <p:sp>
        <p:nvSpPr>
          <p:cNvPr id="3" name="Espace réservé du contenu 2">
            <a:extLst>
              <a:ext uri="{FF2B5EF4-FFF2-40B4-BE49-F238E27FC236}">
                <a16:creationId xmlns:a16="http://schemas.microsoft.com/office/drawing/2014/main" id="{D6A50A22-DC99-D94F-87DC-CC9965E1A062}"/>
              </a:ext>
            </a:extLst>
          </p:cNvPr>
          <p:cNvSpPr>
            <a:spLocks noGrp="1"/>
          </p:cNvSpPr>
          <p:nvPr>
            <p:ph idx="1"/>
          </p:nvPr>
        </p:nvSpPr>
        <p:spPr/>
        <p:txBody>
          <a:bodyPr/>
          <a:lstStyle/>
          <a:p>
            <a:r>
              <a:rPr lang="fr-FR" sz="2000" dirty="0" err="1"/>
              <a:t>Two</a:t>
            </a:r>
            <a:r>
              <a:rPr lang="fr-FR" sz="2000" dirty="0"/>
              <a:t> </a:t>
            </a:r>
            <a:r>
              <a:rPr lang="fr-FR" sz="2000" dirty="0" err="1"/>
              <a:t>ways</a:t>
            </a:r>
            <a:r>
              <a:rPr lang="fr-FR" sz="2000" dirty="0"/>
              <a:t> in </a:t>
            </a:r>
            <a:r>
              <a:rPr lang="fr-FR" sz="2000" dirty="0" err="1"/>
              <a:t>which</a:t>
            </a:r>
            <a:r>
              <a:rPr lang="fr-FR" sz="2000" dirty="0"/>
              <a:t> situation </a:t>
            </a:r>
            <a:r>
              <a:rPr lang="fr-FR" sz="2000" dirty="0" err="1"/>
              <a:t>testing</a:t>
            </a:r>
            <a:r>
              <a:rPr lang="fr-FR" sz="2000" dirty="0"/>
              <a:t> </a:t>
            </a:r>
            <a:r>
              <a:rPr lang="fr-FR" sz="2000" dirty="0" err="1"/>
              <a:t>can</a:t>
            </a:r>
            <a:r>
              <a:rPr lang="fr-FR" sz="2000" dirty="0"/>
              <a:t> serve as </a:t>
            </a:r>
            <a:r>
              <a:rPr lang="fr-FR" sz="2000" dirty="0" err="1"/>
              <a:t>means</a:t>
            </a:r>
            <a:r>
              <a:rPr lang="fr-FR" sz="2000" dirty="0"/>
              <a:t> of proof:</a:t>
            </a:r>
          </a:p>
          <a:p>
            <a:pPr lvl="1"/>
            <a:r>
              <a:rPr lang="fr-FR" sz="1800" dirty="0"/>
              <a:t>A </a:t>
            </a:r>
            <a:r>
              <a:rPr lang="fr-FR" sz="1800" dirty="0" err="1"/>
              <a:t>person</a:t>
            </a:r>
            <a:r>
              <a:rPr lang="fr-FR" sz="1800" dirty="0"/>
              <a:t> </a:t>
            </a:r>
            <a:r>
              <a:rPr lang="fr-FR" sz="1800" dirty="0" err="1"/>
              <a:t>who</a:t>
            </a:r>
            <a:r>
              <a:rPr lang="fr-FR" sz="1800" dirty="0"/>
              <a:t> </a:t>
            </a:r>
            <a:r>
              <a:rPr lang="fr-FR" sz="1800" dirty="0" err="1"/>
              <a:t>took</a:t>
            </a:r>
            <a:r>
              <a:rPr lang="fr-FR" sz="1800" dirty="0"/>
              <a:t> part in a situation test and </a:t>
            </a:r>
            <a:r>
              <a:rPr lang="fr-FR" sz="1800" dirty="0" err="1"/>
              <a:t>was</a:t>
            </a:r>
            <a:r>
              <a:rPr lang="fr-FR" sz="1800" dirty="0"/>
              <a:t> </a:t>
            </a:r>
            <a:r>
              <a:rPr lang="fr-FR" sz="1800" dirty="0" err="1"/>
              <a:t>refused</a:t>
            </a:r>
            <a:r>
              <a:rPr lang="fr-FR" sz="1800" dirty="0"/>
              <a:t> a job, good or service in </a:t>
            </a:r>
            <a:r>
              <a:rPr lang="fr-FR" sz="1800" dirty="0" err="1"/>
              <a:t>this</a:t>
            </a:r>
            <a:r>
              <a:rPr lang="fr-FR" sz="1800" dirty="0"/>
              <a:t> </a:t>
            </a:r>
            <a:r>
              <a:rPr lang="fr-FR" sz="1800" dirty="0" err="1"/>
              <a:t>context</a:t>
            </a:r>
            <a:r>
              <a:rPr lang="fr-FR" sz="1800" dirty="0"/>
              <a:t> sues the ‘</a:t>
            </a:r>
            <a:r>
              <a:rPr lang="fr-FR" sz="1800" dirty="0" err="1"/>
              <a:t>tested</a:t>
            </a:r>
            <a:r>
              <a:rPr lang="fr-FR" sz="1800" dirty="0"/>
              <a:t>’ organisation.</a:t>
            </a:r>
          </a:p>
          <a:p>
            <a:pPr lvl="1"/>
            <a:r>
              <a:rPr lang="fr-FR" sz="1800" dirty="0"/>
              <a:t>A </a:t>
            </a:r>
            <a:r>
              <a:rPr lang="fr-FR" sz="1800" dirty="0" err="1"/>
              <a:t>person</a:t>
            </a:r>
            <a:r>
              <a:rPr lang="fr-FR" sz="1800" dirty="0"/>
              <a:t> </a:t>
            </a:r>
            <a:r>
              <a:rPr lang="fr-FR" sz="1800" dirty="0" err="1"/>
              <a:t>who</a:t>
            </a:r>
            <a:r>
              <a:rPr lang="fr-FR" sz="1800" dirty="0"/>
              <a:t> </a:t>
            </a:r>
            <a:r>
              <a:rPr lang="fr-FR" sz="1800" dirty="0" err="1"/>
              <a:t>did</a:t>
            </a:r>
            <a:r>
              <a:rPr lang="fr-FR" sz="1800" dirty="0"/>
              <a:t> not </a:t>
            </a:r>
            <a:r>
              <a:rPr lang="fr-FR" sz="1800" dirty="0" err="1"/>
              <a:t>participate</a:t>
            </a:r>
            <a:r>
              <a:rPr lang="fr-FR" sz="1800" dirty="0"/>
              <a:t> in a situation test, but </a:t>
            </a:r>
            <a:r>
              <a:rPr lang="fr-FR" sz="1800" dirty="0" err="1"/>
              <a:t>was</a:t>
            </a:r>
            <a:r>
              <a:rPr lang="fr-FR" sz="1800" dirty="0"/>
              <a:t> </a:t>
            </a:r>
            <a:r>
              <a:rPr lang="fr-FR" sz="1800" dirty="0" err="1"/>
              <a:t>refused</a:t>
            </a:r>
            <a:r>
              <a:rPr lang="fr-FR" sz="1800" dirty="0"/>
              <a:t> a job, good or service by a </a:t>
            </a:r>
            <a:r>
              <a:rPr lang="fr-FR" sz="1800" dirty="0" err="1"/>
              <a:t>given</a:t>
            </a:r>
            <a:r>
              <a:rPr lang="fr-FR" sz="1800" dirty="0"/>
              <a:t> </a:t>
            </a:r>
            <a:r>
              <a:rPr lang="fr-FR" sz="1800" dirty="0" err="1"/>
              <a:t>person</a:t>
            </a:r>
            <a:r>
              <a:rPr lang="fr-FR" sz="1800" dirty="0"/>
              <a:t> or organisation, </a:t>
            </a:r>
            <a:r>
              <a:rPr lang="fr-FR" sz="1800" dirty="0" err="1"/>
              <a:t>invokes</a:t>
            </a:r>
            <a:r>
              <a:rPr lang="fr-FR" sz="1800" dirty="0"/>
              <a:t>, </a:t>
            </a:r>
            <a:r>
              <a:rPr lang="fr-FR" sz="1800" dirty="0" err="1"/>
              <a:t>among</a:t>
            </a:r>
            <a:r>
              <a:rPr lang="fr-FR" sz="1800" dirty="0"/>
              <a:t> </a:t>
            </a:r>
            <a:r>
              <a:rPr lang="fr-FR" sz="1800" dirty="0" err="1"/>
              <a:t>other</a:t>
            </a:r>
            <a:r>
              <a:rPr lang="fr-FR" sz="1800" dirty="0"/>
              <a:t> </a:t>
            </a:r>
            <a:r>
              <a:rPr lang="fr-FR" sz="1800" dirty="0" err="1"/>
              <a:t>evidence</a:t>
            </a:r>
            <a:r>
              <a:rPr lang="fr-FR" sz="1800" dirty="0"/>
              <a:t>, a situation test </a:t>
            </a:r>
            <a:r>
              <a:rPr lang="fr-FR" sz="1800" dirty="0" err="1"/>
              <a:t>documenting</a:t>
            </a:r>
            <a:r>
              <a:rPr lang="fr-FR" sz="1800" dirty="0"/>
              <a:t> the </a:t>
            </a:r>
            <a:r>
              <a:rPr lang="fr-FR" sz="1800" dirty="0" err="1"/>
              <a:t>discriminatory</a:t>
            </a:r>
            <a:r>
              <a:rPr lang="fr-FR" sz="1800" dirty="0"/>
              <a:t> </a:t>
            </a:r>
            <a:r>
              <a:rPr lang="fr-FR" sz="1800" dirty="0" err="1"/>
              <a:t>behaviour</a:t>
            </a:r>
            <a:r>
              <a:rPr lang="fr-FR" sz="1800" dirty="0"/>
              <a:t> of </a:t>
            </a:r>
            <a:r>
              <a:rPr lang="fr-FR" sz="1800" dirty="0" err="1"/>
              <a:t>this</a:t>
            </a:r>
            <a:r>
              <a:rPr lang="fr-FR" sz="1800" dirty="0"/>
              <a:t> </a:t>
            </a:r>
            <a:r>
              <a:rPr lang="fr-FR" sz="1800" dirty="0" err="1"/>
              <a:t>person</a:t>
            </a:r>
            <a:r>
              <a:rPr lang="fr-FR" sz="1800" dirty="0"/>
              <a:t> or organisation. </a:t>
            </a:r>
          </a:p>
          <a:p>
            <a:r>
              <a:rPr lang="fr-FR" sz="2000" dirty="0"/>
              <a:t>Official recognition of situation </a:t>
            </a:r>
            <a:r>
              <a:rPr lang="fr-FR" sz="2000" dirty="0" err="1"/>
              <a:t>testing</a:t>
            </a:r>
            <a:r>
              <a:rPr lang="fr-FR" sz="2000" dirty="0"/>
              <a:t> as </a:t>
            </a:r>
            <a:r>
              <a:rPr lang="fr-FR" sz="2000" dirty="0" err="1"/>
              <a:t>valid</a:t>
            </a:r>
            <a:r>
              <a:rPr lang="fr-FR" sz="2000" dirty="0"/>
              <a:t> </a:t>
            </a:r>
            <a:r>
              <a:rPr lang="fr-FR" sz="2000" dirty="0" err="1"/>
              <a:t>means</a:t>
            </a:r>
            <a:r>
              <a:rPr lang="fr-FR" sz="2000" dirty="0"/>
              <a:t> of proof in discrimination cases:</a:t>
            </a:r>
          </a:p>
          <a:p>
            <a:pPr lvl="1"/>
            <a:r>
              <a:rPr lang="fr-FR" sz="1800" dirty="0"/>
              <a:t>The case of France</a:t>
            </a:r>
          </a:p>
          <a:p>
            <a:pPr lvl="1"/>
            <a:r>
              <a:rPr lang="fr-FR" sz="1800" dirty="0"/>
              <a:t>The case of </a:t>
            </a:r>
            <a:r>
              <a:rPr lang="fr-FR" sz="1800" dirty="0" err="1"/>
              <a:t>Belgium</a:t>
            </a:r>
            <a:endParaRPr lang="fr-FR" sz="1800" dirty="0"/>
          </a:p>
        </p:txBody>
      </p:sp>
    </p:spTree>
    <p:extLst>
      <p:ext uri="{BB962C8B-B14F-4D97-AF65-F5344CB8AC3E}">
        <p14:creationId xmlns:p14="http://schemas.microsoft.com/office/powerpoint/2010/main" val="950858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0BF05D-EF5B-DA43-A9B6-299C10D2D2EF}"/>
              </a:ext>
            </a:extLst>
          </p:cNvPr>
          <p:cNvSpPr>
            <a:spLocks noGrp="1"/>
          </p:cNvSpPr>
          <p:nvPr>
            <p:ph type="title"/>
          </p:nvPr>
        </p:nvSpPr>
        <p:spPr/>
        <p:txBody>
          <a:bodyPr/>
          <a:lstStyle/>
          <a:p>
            <a:r>
              <a:rPr lang="fr-FR" dirty="0"/>
              <a:t>Situation </a:t>
            </a:r>
            <a:r>
              <a:rPr lang="fr-FR" dirty="0" err="1"/>
              <a:t>testing</a:t>
            </a:r>
            <a:r>
              <a:rPr lang="fr-FR" dirty="0"/>
              <a:t>: the case of </a:t>
            </a:r>
            <a:r>
              <a:rPr lang="fr-FR" dirty="0" err="1"/>
              <a:t>france</a:t>
            </a:r>
            <a:endParaRPr lang="fr-FR" dirty="0"/>
          </a:p>
        </p:txBody>
      </p:sp>
      <p:sp>
        <p:nvSpPr>
          <p:cNvPr id="3" name="Espace réservé du contenu 2">
            <a:extLst>
              <a:ext uri="{FF2B5EF4-FFF2-40B4-BE49-F238E27FC236}">
                <a16:creationId xmlns:a16="http://schemas.microsoft.com/office/drawing/2014/main" id="{41A05BB0-A334-5A47-8967-0FBF47E2A7AB}"/>
              </a:ext>
            </a:extLst>
          </p:cNvPr>
          <p:cNvSpPr>
            <a:spLocks noGrp="1"/>
          </p:cNvSpPr>
          <p:nvPr>
            <p:ph idx="1"/>
          </p:nvPr>
        </p:nvSpPr>
        <p:spPr/>
        <p:txBody>
          <a:bodyPr>
            <a:normAutofit/>
          </a:bodyPr>
          <a:lstStyle/>
          <a:p>
            <a:r>
              <a:rPr lang="fr-FR" sz="2000" dirty="0"/>
              <a:t>Use of situation </a:t>
            </a:r>
            <a:r>
              <a:rPr lang="fr-FR" sz="2000" dirty="0" err="1"/>
              <a:t>testing</a:t>
            </a:r>
            <a:r>
              <a:rPr lang="fr-FR" sz="2000" dirty="0"/>
              <a:t> as </a:t>
            </a:r>
            <a:r>
              <a:rPr lang="fr-FR" sz="2000" dirty="0" err="1"/>
              <a:t>evidence</a:t>
            </a:r>
            <a:r>
              <a:rPr lang="fr-FR" sz="2000" dirty="0"/>
              <a:t> of discrimination </a:t>
            </a:r>
            <a:r>
              <a:rPr lang="fr-FR" sz="2000" dirty="0" err="1"/>
              <a:t>admitted</a:t>
            </a:r>
            <a:r>
              <a:rPr lang="fr-FR" sz="2000" dirty="0"/>
              <a:t> in </a:t>
            </a:r>
            <a:r>
              <a:rPr lang="fr-FR" sz="2000" dirty="0" err="1"/>
              <a:t>criminal</a:t>
            </a:r>
            <a:r>
              <a:rPr lang="fr-FR" sz="2000" dirty="0"/>
              <a:t> </a:t>
            </a:r>
            <a:r>
              <a:rPr lang="fr-FR" sz="2000" dirty="0" err="1"/>
              <a:t>proceedings</a:t>
            </a:r>
            <a:r>
              <a:rPr lang="fr-FR" sz="2000" dirty="0"/>
              <a:t> by Court of Cassation in 2005 </a:t>
            </a:r>
          </a:p>
          <a:p>
            <a:pPr marL="594000" lvl="2" indent="0">
              <a:buNone/>
            </a:pPr>
            <a:r>
              <a:rPr lang="fr-FR" sz="1600" dirty="0" err="1"/>
              <a:t>Decision</a:t>
            </a:r>
            <a:r>
              <a:rPr lang="fr-FR" sz="1600" dirty="0"/>
              <a:t> No. 04-87354, 7.6.2005. </a:t>
            </a:r>
            <a:r>
              <a:rPr lang="fr-FR" sz="1600" dirty="0" err="1"/>
              <a:t>See</a:t>
            </a:r>
            <a:r>
              <a:rPr lang="fr-FR" sz="1600" dirty="0"/>
              <a:t> </a:t>
            </a:r>
            <a:r>
              <a:rPr lang="fr-FR" sz="1600" dirty="0" err="1"/>
              <a:t>also</a:t>
            </a:r>
            <a:r>
              <a:rPr lang="fr-FR" sz="1600" dirty="0"/>
              <a:t> </a:t>
            </a:r>
            <a:r>
              <a:rPr lang="fr-FR" sz="1600" dirty="0" err="1"/>
              <a:t>Decision</a:t>
            </a:r>
            <a:r>
              <a:rPr lang="fr-FR" sz="1600" dirty="0"/>
              <a:t> No. 15-87378, 28.2.2017.</a:t>
            </a:r>
          </a:p>
          <a:p>
            <a:r>
              <a:rPr lang="fr-FR" sz="2000" dirty="0"/>
              <a:t>Article 225-3-1 </a:t>
            </a:r>
            <a:r>
              <a:rPr lang="fr-FR" sz="2000" dirty="0" err="1"/>
              <a:t>Penal</a:t>
            </a:r>
            <a:r>
              <a:rPr lang="fr-FR" sz="2000" dirty="0"/>
              <a:t> Code </a:t>
            </a:r>
            <a:r>
              <a:rPr lang="fr-FR" sz="2000" dirty="0" err="1"/>
              <a:t>inserted</a:t>
            </a:r>
            <a:r>
              <a:rPr lang="fr-FR" sz="2000" dirty="0"/>
              <a:t> in 2006: the </a:t>
            </a:r>
            <a:r>
              <a:rPr lang="fr-FR" sz="2000" dirty="0" err="1"/>
              <a:t>fact</a:t>
            </a:r>
            <a:r>
              <a:rPr lang="fr-FR" sz="2000" dirty="0"/>
              <a:t> </a:t>
            </a:r>
            <a:r>
              <a:rPr lang="fr-FR" sz="2000" dirty="0" err="1"/>
              <a:t>that</a:t>
            </a:r>
            <a:r>
              <a:rPr lang="fr-FR" sz="2000" dirty="0"/>
              <a:t> the </a:t>
            </a:r>
            <a:r>
              <a:rPr lang="fr-FR" sz="2000" dirty="0" err="1"/>
              <a:t>victim</a:t>
            </a:r>
            <a:r>
              <a:rPr lang="fr-FR" sz="2000" dirty="0"/>
              <a:t> </a:t>
            </a:r>
            <a:r>
              <a:rPr lang="fr-FR" sz="2000" dirty="0" err="1"/>
              <a:t>sought</a:t>
            </a:r>
            <a:r>
              <a:rPr lang="fr-FR" sz="2000" dirty="0"/>
              <a:t> </a:t>
            </a:r>
            <a:r>
              <a:rPr lang="fr-FR" sz="2000" dirty="0" err="1"/>
              <a:t>access</a:t>
            </a:r>
            <a:r>
              <a:rPr lang="fr-FR" sz="2000" dirty="0"/>
              <a:t> to </a:t>
            </a:r>
            <a:r>
              <a:rPr lang="fr-FR" sz="2000" dirty="0" err="1"/>
              <a:t>goods</a:t>
            </a:r>
            <a:r>
              <a:rPr lang="fr-FR" sz="2000" dirty="0"/>
              <a:t>, an </a:t>
            </a:r>
            <a:r>
              <a:rPr lang="fr-FR" sz="2000" dirty="0" err="1"/>
              <a:t>act</a:t>
            </a:r>
            <a:r>
              <a:rPr lang="fr-FR" sz="2000" dirty="0"/>
              <a:t>, service or </a:t>
            </a:r>
            <a:r>
              <a:rPr lang="fr-FR" sz="2000" dirty="0" err="1"/>
              <a:t>contract</a:t>
            </a:r>
            <a:r>
              <a:rPr lang="fr-FR" sz="2000" dirty="0"/>
              <a:t> </a:t>
            </a:r>
            <a:r>
              <a:rPr lang="fr-FR" sz="2000" i="1" dirty="0" err="1"/>
              <a:t>with</a:t>
            </a:r>
            <a:r>
              <a:rPr lang="fr-FR" sz="2000" i="1" dirty="0"/>
              <a:t> the </a:t>
            </a:r>
            <a:r>
              <a:rPr lang="fr-FR" sz="2000" i="1" dirty="0" err="1"/>
              <a:t>aim</a:t>
            </a:r>
            <a:r>
              <a:rPr lang="fr-FR" sz="2000" i="1" dirty="0"/>
              <a:t> of </a:t>
            </a:r>
            <a:r>
              <a:rPr lang="fr-FR" sz="2000" i="1" dirty="0" err="1"/>
              <a:t>demonstrating</a:t>
            </a:r>
            <a:r>
              <a:rPr lang="fr-FR" sz="2000" i="1" dirty="0"/>
              <a:t> the existence of a </a:t>
            </a:r>
            <a:r>
              <a:rPr lang="fr-FR" sz="2000" i="1" dirty="0" err="1"/>
              <a:t>discriminatory</a:t>
            </a:r>
            <a:r>
              <a:rPr lang="fr-FR" sz="2000" i="1" dirty="0"/>
              <a:t> </a:t>
            </a:r>
            <a:r>
              <a:rPr lang="fr-FR" sz="2000" i="1" dirty="0" err="1"/>
              <a:t>behaviour</a:t>
            </a:r>
            <a:r>
              <a:rPr lang="fr-FR" sz="2000" dirty="0"/>
              <a:t>, </a:t>
            </a:r>
            <a:r>
              <a:rPr lang="fr-FR" sz="2000" dirty="0" err="1"/>
              <a:t>does</a:t>
            </a:r>
            <a:r>
              <a:rPr lang="fr-FR" sz="2000" dirty="0"/>
              <a:t> not </a:t>
            </a:r>
            <a:r>
              <a:rPr lang="fr-FR" sz="2000" dirty="0" err="1"/>
              <a:t>impede</a:t>
            </a:r>
            <a:r>
              <a:rPr lang="fr-FR" sz="2000" dirty="0"/>
              <a:t> a </a:t>
            </a:r>
            <a:r>
              <a:rPr lang="fr-FR" sz="2000" dirty="0" err="1"/>
              <a:t>finding</a:t>
            </a:r>
            <a:r>
              <a:rPr lang="fr-FR" sz="2000" dirty="0"/>
              <a:t> of discrimination if proof of </a:t>
            </a:r>
            <a:r>
              <a:rPr lang="fr-FR" sz="2000" dirty="0" err="1"/>
              <a:t>this</a:t>
            </a:r>
            <a:r>
              <a:rPr lang="fr-FR" sz="2000" dirty="0"/>
              <a:t> </a:t>
            </a:r>
            <a:r>
              <a:rPr lang="fr-FR" sz="2000" dirty="0" err="1"/>
              <a:t>behaviour</a:t>
            </a:r>
            <a:r>
              <a:rPr lang="fr-FR" sz="2000" dirty="0"/>
              <a:t> </a:t>
            </a:r>
            <a:r>
              <a:rPr lang="fr-FR" sz="2000" dirty="0" err="1"/>
              <a:t>is</a:t>
            </a:r>
            <a:r>
              <a:rPr lang="fr-FR" sz="2000" dirty="0"/>
              <a:t> </a:t>
            </a:r>
            <a:r>
              <a:rPr lang="fr-FR" sz="2000" dirty="0" err="1"/>
              <a:t>provided</a:t>
            </a:r>
            <a:r>
              <a:rPr lang="fr-FR" sz="2000" dirty="0"/>
              <a:t>.</a:t>
            </a:r>
          </a:p>
          <a:p>
            <a:r>
              <a:rPr lang="fr-FR" sz="2000" dirty="0"/>
              <a:t>Situation </a:t>
            </a:r>
            <a:r>
              <a:rPr lang="fr-FR" sz="2000" dirty="0" err="1"/>
              <a:t>testing</a:t>
            </a:r>
            <a:r>
              <a:rPr lang="fr-FR" sz="2000" dirty="0"/>
              <a:t> must </a:t>
            </a:r>
            <a:r>
              <a:rPr lang="fr-FR" sz="2000" dirty="0" err="1"/>
              <a:t>be</a:t>
            </a:r>
            <a:r>
              <a:rPr lang="fr-FR" sz="2000" dirty="0"/>
              <a:t> </a:t>
            </a:r>
            <a:r>
              <a:rPr lang="fr-FR" sz="2000" dirty="0" err="1"/>
              <a:t>deemed</a:t>
            </a:r>
            <a:r>
              <a:rPr lang="fr-FR" sz="2000" dirty="0"/>
              <a:t> </a:t>
            </a:r>
            <a:r>
              <a:rPr lang="fr-FR" sz="2000" dirty="0" err="1"/>
              <a:t>reliable</a:t>
            </a:r>
            <a:r>
              <a:rPr lang="fr-FR" sz="2000" dirty="0"/>
              <a:t> and conclusive by the court.</a:t>
            </a:r>
          </a:p>
          <a:p>
            <a:r>
              <a:rPr lang="fr-FR" sz="2000" dirty="0"/>
              <a:t>In practice, courts </a:t>
            </a:r>
            <a:r>
              <a:rPr lang="fr-FR" sz="2000" dirty="0" err="1"/>
              <a:t>generally</a:t>
            </a:r>
            <a:r>
              <a:rPr lang="fr-FR" sz="2000" dirty="0"/>
              <a:t> </a:t>
            </a:r>
            <a:r>
              <a:rPr lang="fr-FR" sz="2000" dirty="0" err="1"/>
              <a:t>consider</a:t>
            </a:r>
            <a:r>
              <a:rPr lang="fr-FR" sz="2000" dirty="0"/>
              <a:t> </a:t>
            </a:r>
            <a:r>
              <a:rPr lang="fr-FR" sz="2000" dirty="0" err="1"/>
              <a:t>that</a:t>
            </a:r>
            <a:r>
              <a:rPr lang="fr-FR" sz="2000" dirty="0"/>
              <a:t> the </a:t>
            </a:r>
            <a:r>
              <a:rPr lang="fr-FR" sz="2000" dirty="0" err="1"/>
              <a:t>results</a:t>
            </a:r>
            <a:r>
              <a:rPr lang="fr-FR" sz="2000" dirty="0"/>
              <a:t> of a test must </a:t>
            </a:r>
            <a:r>
              <a:rPr lang="fr-FR" sz="2000" dirty="0" err="1"/>
              <a:t>be</a:t>
            </a:r>
            <a:r>
              <a:rPr lang="fr-FR" sz="2000" dirty="0"/>
              <a:t> </a:t>
            </a:r>
            <a:r>
              <a:rPr lang="fr-FR" sz="2000" dirty="0" err="1"/>
              <a:t>supported</a:t>
            </a:r>
            <a:r>
              <a:rPr lang="fr-FR" sz="2000" dirty="0"/>
              <a:t> by </a:t>
            </a:r>
            <a:r>
              <a:rPr lang="fr-FR" sz="2000" dirty="0" err="1"/>
              <a:t>other</a:t>
            </a:r>
            <a:r>
              <a:rPr lang="fr-FR" sz="2000" dirty="0"/>
              <a:t> sources of </a:t>
            </a:r>
            <a:r>
              <a:rPr lang="fr-FR" sz="2000" dirty="0" err="1"/>
              <a:t>evidence</a:t>
            </a:r>
            <a:r>
              <a:rPr lang="fr-FR" sz="2000" dirty="0"/>
              <a:t> to lead to a </a:t>
            </a:r>
            <a:r>
              <a:rPr lang="fr-FR" sz="2000" dirty="0" err="1"/>
              <a:t>finding</a:t>
            </a:r>
            <a:r>
              <a:rPr lang="fr-FR" sz="2000" dirty="0"/>
              <a:t> of discrimination. </a:t>
            </a:r>
          </a:p>
        </p:txBody>
      </p:sp>
    </p:spTree>
    <p:extLst>
      <p:ext uri="{BB962C8B-B14F-4D97-AF65-F5344CB8AC3E}">
        <p14:creationId xmlns:p14="http://schemas.microsoft.com/office/powerpoint/2010/main" val="3346180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0BF05D-EF5B-DA43-A9B6-299C10D2D2EF}"/>
              </a:ext>
            </a:extLst>
          </p:cNvPr>
          <p:cNvSpPr>
            <a:spLocks noGrp="1"/>
          </p:cNvSpPr>
          <p:nvPr>
            <p:ph type="title"/>
          </p:nvPr>
        </p:nvSpPr>
        <p:spPr/>
        <p:txBody>
          <a:bodyPr/>
          <a:lstStyle/>
          <a:p>
            <a:r>
              <a:rPr lang="fr-FR" dirty="0"/>
              <a:t>Situation </a:t>
            </a:r>
            <a:r>
              <a:rPr lang="fr-FR" dirty="0" err="1"/>
              <a:t>testing</a:t>
            </a:r>
            <a:r>
              <a:rPr lang="fr-FR" dirty="0"/>
              <a:t>: the case of </a:t>
            </a:r>
            <a:r>
              <a:rPr lang="fr-FR" dirty="0" err="1"/>
              <a:t>belgium</a:t>
            </a:r>
            <a:endParaRPr lang="fr-FR" dirty="0"/>
          </a:p>
        </p:txBody>
      </p:sp>
      <p:sp>
        <p:nvSpPr>
          <p:cNvPr id="3" name="Espace réservé du contenu 2">
            <a:extLst>
              <a:ext uri="{FF2B5EF4-FFF2-40B4-BE49-F238E27FC236}">
                <a16:creationId xmlns:a16="http://schemas.microsoft.com/office/drawing/2014/main" id="{41A05BB0-A334-5A47-8967-0FBF47E2A7AB}"/>
              </a:ext>
            </a:extLst>
          </p:cNvPr>
          <p:cNvSpPr>
            <a:spLocks noGrp="1"/>
          </p:cNvSpPr>
          <p:nvPr>
            <p:ph idx="1"/>
          </p:nvPr>
        </p:nvSpPr>
        <p:spPr/>
        <p:txBody>
          <a:bodyPr>
            <a:normAutofit lnSpcReduction="10000"/>
          </a:bodyPr>
          <a:lstStyle/>
          <a:p>
            <a:r>
              <a:rPr lang="fr-FR" sz="2200" dirty="0"/>
              <a:t>New provisions </a:t>
            </a:r>
            <a:r>
              <a:rPr lang="fr-FR" sz="2200" dirty="0" err="1"/>
              <a:t>inserted</a:t>
            </a:r>
            <a:r>
              <a:rPr lang="fr-FR" sz="2200" dirty="0"/>
              <a:t> in 2017 in the Brussels </a:t>
            </a:r>
            <a:r>
              <a:rPr lang="fr-FR" sz="2200" dirty="0" err="1"/>
              <a:t>Region</a:t>
            </a:r>
            <a:r>
              <a:rPr lang="fr-FR" sz="2200" dirty="0"/>
              <a:t> </a:t>
            </a:r>
            <a:r>
              <a:rPr lang="fr-FR" sz="2200" dirty="0" err="1"/>
              <a:t>antidiscrimination</a:t>
            </a:r>
            <a:r>
              <a:rPr lang="fr-FR" sz="2200" dirty="0"/>
              <a:t> </a:t>
            </a:r>
            <a:r>
              <a:rPr lang="fr-FR" sz="2200" dirty="0" err="1"/>
              <a:t>legislation</a:t>
            </a:r>
            <a:r>
              <a:rPr lang="fr-FR" sz="2200" dirty="0"/>
              <a:t>:</a:t>
            </a:r>
          </a:p>
          <a:p>
            <a:pPr lvl="1"/>
            <a:r>
              <a:rPr lang="fr-FR" sz="2000" dirty="0" err="1"/>
              <a:t>Where</a:t>
            </a:r>
            <a:r>
              <a:rPr lang="fr-FR" sz="2000" dirty="0"/>
              <a:t> a situation test </a:t>
            </a:r>
            <a:r>
              <a:rPr lang="fr-FR" sz="2000" dirty="0" err="1"/>
              <a:t>is</a:t>
            </a:r>
            <a:r>
              <a:rPr lang="fr-FR" sz="2000" dirty="0"/>
              <a:t> conclusive, </a:t>
            </a:r>
            <a:r>
              <a:rPr lang="fr-FR" sz="2000" dirty="0" err="1"/>
              <a:t>it</a:t>
            </a:r>
            <a:r>
              <a:rPr lang="fr-FR" sz="2000" dirty="0"/>
              <a:t> </a:t>
            </a:r>
            <a:r>
              <a:rPr lang="fr-FR" sz="2000" dirty="0" err="1"/>
              <a:t>constitutes</a:t>
            </a:r>
            <a:r>
              <a:rPr lang="fr-FR" sz="2000" dirty="0"/>
              <a:t> a </a:t>
            </a:r>
            <a:r>
              <a:rPr lang="fr-FR" sz="2000" dirty="0" err="1"/>
              <a:t>fact</a:t>
            </a:r>
            <a:r>
              <a:rPr lang="fr-FR" sz="2000" dirty="0"/>
              <a:t> on the basis of </a:t>
            </a:r>
            <a:r>
              <a:rPr lang="fr-FR" sz="2000" dirty="0" err="1"/>
              <a:t>which</a:t>
            </a:r>
            <a:r>
              <a:rPr lang="fr-FR" sz="2000" dirty="0"/>
              <a:t> a </a:t>
            </a:r>
            <a:r>
              <a:rPr lang="fr-FR" sz="2000" dirty="0" err="1"/>
              <a:t>presumption</a:t>
            </a:r>
            <a:r>
              <a:rPr lang="fr-FR" sz="2000" dirty="0"/>
              <a:t> of discrimination </a:t>
            </a:r>
            <a:r>
              <a:rPr lang="fr-FR" sz="2000" dirty="0" err="1"/>
              <a:t>can</a:t>
            </a:r>
            <a:r>
              <a:rPr lang="fr-FR" sz="2000" dirty="0"/>
              <a:t> </a:t>
            </a:r>
            <a:r>
              <a:rPr lang="fr-FR" sz="2000" dirty="0" err="1"/>
              <a:t>be</a:t>
            </a:r>
            <a:r>
              <a:rPr lang="fr-FR" sz="2000" dirty="0"/>
              <a:t> </a:t>
            </a:r>
            <a:r>
              <a:rPr lang="fr-FR" sz="2000" dirty="0" err="1"/>
              <a:t>established</a:t>
            </a:r>
            <a:r>
              <a:rPr lang="fr-FR" sz="2000" dirty="0"/>
              <a:t> (in civil or </a:t>
            </a:r>
            <a:r>
              <a:rPr lang="fr-FR" sz="2000" dirty="0" err="1"/>
              <a:t>criminal</a:t>
            </a:r>
            <a:r>
              <a:rPr lang="fr-FR" sz="2000" dirty="0"/>
              <a:t> </a:t>
            </a:r>
            <a:r>
              <a:rPr lang="fr-FR" sz="2000" dirty="0" err="1"/>
              <a:t>proceedings</a:t>
            </a:r>
            <a:r>
              <a:rPr lang="fr-FR" sz="2000" dirty="0"/>
              <a:t>).</a:t>
            </a:r>
          </a:p>
          <a:p>
            <a:pPr lvl="1"/>
            <a:r>
              <a:rPr lang="fr-FR" sz="2000" dirty="0"/>
              <a:t>Conditions to </a:t>
            </a:r>
            <a:r>
              <a:rPr lang="fr-FR" sz="2000" dirty="0" err="1"/>
              <a:t>be</a:t>
            </a:r>
            <a:r>
              <a:rPr lang="fr-FR" sz="2000" dirty="0"/>
              <a:t> met for the test to </a:t>
            </a:r>
            <a:r>
              <a:rPr lang="fr-FR" sz="2000" dirty="0" err="1"/>
              <a:t>be</a:t>
            </a:r>
            <a:r>
              <a:rPr lang="fr-FR" sz="2000" dirty="0"/>
              <a:t> admissible in court as </a:t>
            </a:r>
            <a:r>
              <a:rPr lang="fr-FR" sz="2000" dirty="0" err="1"/>
              <a:t>means</a:t>
            </a:r>
            <a:r>
              <a:rPr lang="fr-FR" sz="2000" dirty="0"/>
              <a:t> of proof:</a:t>
            </a:r>
          </a:p>
          <a:p>
            <a:pPr lvl="2"/>
            <a:r>
              <a:rPr lang="fr-FR" sz="1800" dirty="0"/>
              <a:t>The test </a:t>
            </a:r>
            <a:r>
              <a:rPr lang="fr-FR" sz="1800" dirty="0" err="1"/>
              <a:t>may</a:t>
            </a:r>
            <a:r>
              <a:rPr lang="fr-FR" sz="1800" dirty="0"/>
              <a:t> </a:t>
            </a:r>
            <a:r>
              <a:rPr lang="fr-FR" sz="1800" dirty="0" err="1"/>
              <a:t>be</a:t>
            </a:r>
            <a:r>
              <a:rPr lang="fr-FR" sz="1800" dirty="0"/>
              <a:t> </a:t>
            </a:r>
            <a:r>
              <a:rPr lang="fr-FR" sz="1800" dirty="0" err="1"/>
              <a:t>carried</a:t>
            </a:r>
            <a:r>
              <a:rPr lang="fr-FR" sz="1800" dirty="0"/>
              <a:t> out by </a:t>
            </a:r>
            <a:r>
              <a:rPr lang="fr-FR" sz="1800" dirty="0" err="1"/>
              <a:t>designated</a:t>
            </a:r>
            <a:r>
              <a:rPr lang="fr-FR" sz="1800" dirty="0"/>
              <a:t> civil servants, </a:t>
            </a:r>
            <a:r>
              <a:rPr lang="fr-FR" sz="1800" dirty="0" err="1"/>
              <a:t>victims</a:t>
            </a:r>
            <a:r>
              <a:rPr lang="fr-FR" sz="1800" dirty="0"/>
              <a:t> </a:t>
            </a:r>
            <a:r>
              <a:rPr lang="fr-FR" sz="1800" dirty="0" err="1"/>
              <a:t>themselves</a:t>
            </a:r>
            <a:r>
              <a:rPr lang="fr-FR" sz="1800" dirty="0"/>
              <a:t> or an </a:t>
            </a:r>
            <a:r>
              <a:rPr lang="fr-FR" sz="1800" dirty="0" err="1"/>
              <a:t>equality</a:t>
            </a:r>
            <a:r>
              <a:rPr lang="fr-FR" sz="1800" dirty="0"/>
              <a:t> body or an NGO acting in support of a </a:t>
            </a:r>
            <a:r>
              <a:rPr lang="fr-FR" sz="1800" dirty="0" err="1"/>
              <a:t>victim</a:t>
            </a:r>
            <a:r>
              <a:rPr lang="fr-FR" sz="1800" dirty="0"/>
              <a:t>.</a:t>
            </a:r>
          </a:p>
          <a:p>
            <a:pPr lvl="2"/>
            <a:r>
              <a:rPr lang="fr-FR" sz="1800" dirty="0"/>
              <a:t>The test </a:t>
            </a:r>
            <a:r>
              <a:rPr lang="fr-FR" sz="1800" dirty="0" err="1"/>
              <a:t>cannot</a:t>
            </a:r>
            <a:r>
              <a:rPr lang="fr-FR" sz="1800" dirty="0"/>
              <a:t> </a:t>
            </a:r>
            <a:r>
              <a:rPr lang="fr-FR" sz="1800" dirty="0" err="1"/>
              <a:t>amount</a:t>
            </a:r>
            <a:r>
              <a:rPr lang="fr-FR" sz="1800" dirty="0"/>
              <a:t> to provocation </a:t>
            </a:r>
            <a:r>
              <a:rPr lang="fr-FR" sz="1800" dirty="0" err="1"/>
              <a:t>within</a:t>
            </a:r>
            <a:r>
              <a:rPr lang="fr-FR" sz="1800" dirty="0"/>
              <a:t> the </a:t>
            </a:r>
            <a:r>
              <a:rPr lang="fr-FR" sz="1800" dirty="0" err="1"/>
              <a:t>meaning</a:t>
            </a:r>
            <a:r>
              <a:rPr lang="fr-FR" sz="1800" dirty="0"/>
              <a:t> of </a:t>
            </a:r>
            <a:r>
              <a:rPr lang="fr-FR" sz="1800" dirty="0" err="1"/>
              <a:t>criminal</a:t>
            </a:r>
            <a:r>
              <a:rPr lang="fr-FR" sz="1800" dirty="0"/>
              <a:t> </a:t>
            </a:r>
            <a:r>
              <a:rPr lang="fr-FR" sz="1800" dirty="0" err="1"/>
              <a:t>law</a:t>
            </a:r>
            <a:r>
              <a:rPr lang="fr-FR" sz="1800" dirty="0"/>
              <a:t>:</a:t>
            </a:r>
          </a:p>
          <a:p>
            <a:pPr marL="972000" lvl="3" indent="0">
              <a:buNone/>
            </a:pPr>
            <a:r>
              <a:rPr lang="fr-FR" sz="1800" dirty="0"/>
              <a:t>‘The test </a:t>
            </a:r>
            <a:r>
              <a:rPr lang="fr-FR" sz="1800" dirty="0" err="1"/>
              <a:t>cannot</a:t>
            </a:r>
            <a:r>
              <a:rPr lang="fr-FR" sz="1800" dirty="0"/>
              <a:t> have the </a:t>
            </a:r>
            <a:r>
              <a:rPr lang="fr-FR" sz="1800" dirty="0" err="1"/>
              <a:t>effect</a:t>
            </a:r>
            <a:r>
              <a:rPr lang="fr-FR" sz="1800" dirty="0"/>
              <a:t> of </a:t>
            </a:r>
            <a:r>
              <a:rPr lang="fr-FR" sz="1800" dirty="0" err="1"/>
              <a:t>creating</a:t>
            </a:r>
            <a:r>
              <a:rPr lang="fr-FR" sz="1800" dirty="0"/>
              <a:t>, </a:t>
            </a:r>
            <a:r>
              <a:rPr lang="fr-FR" sz="1800" dirty="0" err="1"/>
              <a:t>reinforcing</a:t>
            </a:r>
            <a:r>
              <a:rPr lang="fr-FR" sz="1800" dirty="0"/>
              <a:t> or </a:t>
            </a:r>
            <a:r>
              <a:rPr lang="fr-FR" sz="1800" dirty="0" err="1"/>
              <a:t>confirming</a:t>
            </a:r>
            <a:r>
              <a:rPr lang="fr-FR" sz="1800" dirty="0"/>
              <a:t> a </a:t>
            </a:r>
            <a:r>
              <a:rPr lang="fr-FR" sz="1800" dirty="0" err="1"/>
              <a:t>discriminatory</a:t>
            </a:r>
            <a:r>
              <a:rPr lang="fr-FR" sz="1800" dirty="0"/>
              <a:t> practice </a:t>
            </a:r>
            <a:r>
              <a:rPr lang="fr-FR" sz="1800" dirty="0" err="1"/>
              <a:t>where</a:t>
            </a:r>
            <a:r>
              <a:rPr lang="fr-FR" sz="1800" dirty="0"/>
              <a:t> </a:t>
            </a:r>
            <a:r>
              <a:rPr lang="fr-FR" sz="1800" dirty="0" err="1"/>
              <a:t>there</a:t>
            </a:r>
            <a:r>
              <a:rPr lang="fr-FR" sz="1800" dirty="0"/>
              <a:t> </a:t>
            </a:r>
            <a:r>
              <a:rPr lang="fr-FR" sz="1800" dirty="0" err="1"/>
              <a:t>was</a:t>
            </a:r>
            <a:r>
              <a:rPr lang="fr-FR" sz="1800" dirty="0"/>
              <a:t> no </a:t>
            </a:r>
            <a:r>
              <a:rPr lang="fr-FR" sz="1800" dirty="0" err="1"/>
              <a:t>strong</a:t>
            </a:r>
            <a:r>
              <a:rPr lang="fr-FR" sz="1800" dirty="0"/>
              <a:t> indication or practices </a:t>
            </a:r>
            <a:r>
              <a:rPr lang="fr-FR" sz="1800" dirty="0" err="1"/>
              <a:t>likely</a:t>
            </a:r>
            <a:r>
              <a:rPr lang="fr-FR" sz="1800" dirty="0"/>
              <a:t> to </a:t>
            </a:r>
            <a:r>
              <a:rPr lang="fr-FR" sz="1800" dirty="0" err="1"/>
              <a:t>be</a:t>
            </a:r>
            <a:r>
              <a:rPr lang="fr-FR" sz="1800" dirty="0"/>
              <a:t> </a:t>
            </a:r>
            <a:r>
              <a:rPr lang="fr-FR" sz="1800" dirty="0" err="1"/>
              <a:t>characterized</a:t>
            </a:r>
            <a:r>
              <a:rPr lang="fr-FR" sz="1800" dirty="0"/>
              <a:t> as discrimination.’</a:t>
            </a:r>
          </a:p>
          <a:p>
            <a:pPr lvl="2"/>
            <a:r>
              <a:rPr lang="fr-FR" sz="2000" dirty="0"/>
              <a:t>The test </a:t>
            </a:r>
            <a:r>
              <a:rPr lang="fr-FR" sz="2000" dirty="0" err="1"/>
              <a:t>cannot</a:t>
            </a:r>
            <a:r>
              <a:rPr lang="fr-FR" sz="2000" dirty="0"/>
              <a:t> </a:t>
            </a:r>
            <a:r>
              <a:rPr lang="fr-FR" sz="2000" dirty="0" err="1"/>
              <a:t>be</a:t>
            </a:r>
            <a:r>
              <a:rPr lang="fr-FR" sz="2000" dirty="0"/>
              <a:t> </a:t>
            </a:r>
            <a:r>
              <a:rPr lang="fr-FR" sz="2000" dirty="0" err="1"/>
              <a:t>carried</a:t>
            </a:r>
            <a:r>
              <a:rPr lang="fr-FR" sz="2000" dirty="0"/>
              <a:t> out </a:t>
            </a:r>
            <a:r>
              <a:rPr lang="fr-FR" sz="2000" dirty="0" err="1"/>
              <a:t>randomly</a:t>
            </a:r>
            <a:r>
              <a:rPr lang="fr-FR" sz="2000" dirty="0"/>
              <a:t>.</a:t>
            </a:r>
          </a:p>
        </p:txBody>
      </p:sp>
    </p:spTree>
    <p:extLst>
      <p:ext uri="{BB962C8B-B14F-4D97-AF65-F5344CB8AC3E}">
        <p14:creationId xmlns:p14="http://schemas.microsoft.com/office/powerpoint/2010/main" val="4031469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0BF05D-EF5B-DA43-A9B6-299C10D2D2EF}"/>
              </a:ext>
            </a:extLst>
          </p:cNvPr>
          <p:cNvSpPr>
            <a:spLocks noGrp="1"/>
          </p:cNvSpPr>
          <p:nvPr>
            <p:ph type="title"/>
          </p:nvPr>
        </p:nvSpPr>
        <p:spPr/>
        <p:txBody>
          <a:bodyPr/>
          <a:lstStyle/>
          <a:p>
            <a:r>
              <a:rPr lang="fr-FR" dirty="0"/>
              <a:t>Situation </a:t>
            </a:r>
            <a:r>
              <a:rPr lang="fr-FR" dirty="0" err="1"/>
              <a:t>testing</a:t>
            </a:r>
            <a:r>
              <a:rPr lang="fr-FR" dirty="0"/>
              <a:t>: the case of </a:t>
            </a:r>
            <a:r>
              <a:rPr lang="fr-FR" dirty="0" err="1"/>
              <a:t>belgium</a:t>
            </a:r>
            <a:endParaRPr lang="fr-FR" dirty="0"/>
          </a:p>
        </p:txBody>
      </p:sp>
      <p:sp>
        <p:nvSpPr>
          <p:cNvPr id="3" name="Espace réservé du contenu 2">
            <a:extLst>
              <a:ext uri="{FF2B5EF4-FFF2-40B4-BE49-F238E27FC236}">
                <a16:creationId xmlns:a16="http://schemas.microsoft.com/office/drawing/2014/main" id="{41A05BB0-A334-5A47-8967-0FBF47E2A7AB}"/>
              </a:ext>
            </a:extLst>
          </p:cNvPr>
          <p:cNvSpPr>
            <a:spLocks noGrp="1"/>
          </p:cNvSpPr>
          <p:nvPr>
            <p:ph idx="1"/>
          </p:nvPr>
        </p:nvSpPr>
        <p:spPr/>
        <p:txBody>
          <a:bodyPr/>
          <a:lstStyle/>
          <a:p>
            <a:pPr lvl="1"/>
            <a:r>
              <a:rPr lang="fr-FR" sz="2000" dirty="0"/>
              <a:t>Conditions to </a:t>
            </a:r>
            <a:r>
              <a:rPr lang="fr-FR" sz="2000" dirty="0" err="1"/>
              <a:t>be</a:t>
            </a:r>
            <a:r>
              <a:rPr lang="fr-FR" sz="2000" dirty="0"/>
              <a:t> met for the test to </a:t>
            </a:r>
            <a:r>
              <a:rPr lang="fr-FR" sz="2000" dirty="0" err="1"/>
              <a:t>be</a:t>
            </a:r>
            <a:r>
              <a:rPr lang="fr-FR" sz="2000" dirty="0"/>
              <a:t> admissible in court as </a:t>
            </a:r>
            <a:r>
              <a:rPr lang="fr-FR" sz="2000" dirty="0" err="1"/>
              <a:t>means</a:t>
            </a:r>
            <a:r>
              <a:rPr lang="fr-FR" sz="2000" dirty="0"/>
              <a:t> of proof:</a:t>
            </a:r>
          </a:p>
          <a:p>
            <a:pPr lvl="2"/>
            <a:r>
              <a:rPr lang="fr-FR" sz="2000" dirty="0"/>
              <a:t>The test </a:t>
            </a:r>
            <a:r>
              <a:rPr lang="fr-FR" sz="2000" dirty="0" err="1"/>
              <a:t>cannot</a:t>
            </a:r>
            <a:r>
              <a:rPr lang="fr-FR" sz="2000" dirty="0"/>
              <a:t> </a:t>
            </a:r>
            <a:r>
              <a:rPr lang="fr-FR" sz="2000" dirty="0" err="1"/>
              <a:t>be</a:t>
            </a:r>
            <a:r>
              <a:rPr lang="fr-FR" sz="2000" dirty="0"/>
              <a:t> </a:t>
            </a:r>
            <a:r>
              <a:rPr lang="fr-FR" sz="2000" dirty="0" err="1"/>
              <a:t>carried</a:t>
            </a:r>
            <a:r>
              <a:rPr lang="fr-FR" sz="2000" dirty="0"/>
              <a:t> out </a:t>
            </a:r>
            <a:r>
              <a:rPr lang="fr-FR" sz="2000" dirty="0" err="1"/>
              <a:t>randomly</a:t>
            </a:r>
            <a:r>
              <a:rPr lang="fr-FR" sz="2000" dirty="0"/>
              <a:t>:</a:t>
            </a:r>
          </a:p>
          <a:p>
            <a:pPr lvl="3"/>
            <a:r>
              <a:rPr lang="fr-FR" sz="1800" dirty="0"/>
              <a:t>The </a:t>
            </a:r>
            <a:r>
              <a:rPr lang="fr-FR" sz="1800" dirty="0" err="1"/>
              <a:t>decision</a:t>
            </a:r>
            <a:r>
              <a:rPr lang="fr-FR" sz="1800" dirty="0"/>
              <a:t> to carry out a test must </a:t>
            </a:r>
            <a:r>
              <a:rPr lang="fr-FR" sz="1800" dirty="0" err="1"/>
              <a:t>be</a:t>
            </a:r>
            <a:r>
              <a:rPr lang="fr-FR" sz="1800" dirty="0"/>
              <a:t> </a:t>
            </a:r>
            <a:r>
              <a:rPr lang="fr-FR" sz="1800" dirty="0" err="1"/>
              <a:t>based</a:t>
            </a:r>
            <a:r>
              <a:rPr lang="fr-FR" sz="1800" dirty="0"/>
              <a:t> on </a:t>
            </a:r>
            <a:r>
              <a:rPr lang="fr-FR" sz="1800" dirty="0" err="1"/>
              <a:t>elements</a:t>
            </a:r>
            <a:r>
              <a:rPr lang="fr-FR" sz="1800" dirty="0"/>
              <a:t> </a:t>
            </a:r>
            <a:r>
              <a:rPr lang="fr-FR" sz="1800" dirty="0" err="1"/>
              <a:t>raising</a:t>
            </a:r>
            <a:r>
              <a:rPr lang="fr-FR" sz="1800" dirty="0"/>
              <a:t> a suspicion of </a:t>
            </a:r>
            <a:r>
              <a:rPr lang="fr-FR" sz="1800" dirty="0" err="1"/>
              <a:t>discriminatory</a:t>
            </a:r>
            <a:r>
              <a:rPr lang="fr-FR" sz="1800" dirty="0"/>
              <a:t> </a:t>
            </a:r>
            <a:r>
              <a:rPr lang="fr-FR" sz="1800" dirty="0" err="1"/>
              <a:t>behaviour</a:t>
            </a:r>
            <a:r>
              <a:rPr lang="fr-FR" sz="1800" dirty="0"/>
              <a:t> on the part of a </a:t>
            </a:r>
            <a:r>
              <a:rPr lang="fr-FR" sz="1800" dirty="0" err="1"/>
              <a:t>given</a:t>
            </a:r>
            <a:r>
              <a:rPr lang="fr-FR" sz="1800" dirty="0"/>
              <a:t> employer or </a:t>
            </a:r>
            <a:r>
              <a:rPr lang="fr-FR" sz="1800" dirty="0" err="1"/>
              <a:t>activity</a:t>
            </a:r>
            <a:r>
              <a:rPr lang="fr-FR" sz="1800" dirty="0"/>
              <a:t> </a:t>
            </a:r>
            <a:r>
              <a:rPr lang="fr-FR" sz="1800" dirty="0" err="1"/>
              <a:t>sector</a:t>
            </a:r>
            <a:r>
              <a:rPr lang="fr-FR" sz="1800" dirty="0"/>
              <a:t>.</a:t>
            </a:r>
          </a:p>
          <a:p>
            <a:pPr lvl="3"/>
            <a:r>
              <a:rPr lang="fr-FR" sz="1800" dirty="0" err="1"/>
              <a:t>Where</a:t>
            </a:r>
            <a:r>
              <a:rPr lang="fr-FR" sz="1800" dirty="0"/>
              <a:t> test </a:t>
            </a:r>
            <a:r>
              <a:rPr lang="fr-FR" sz="1800" dirty="0" err="1"/>
              <a:t>is</a:t>
            </a:r>
            <a:r>
              <a:rPr lang="fr-FR" sz="1800" dirty="0"/>
              <a:t> </a:t>
            </a:r>
            <a:r>
              <a:rPr lang="fr-FR" sz="1800" dirty="0" err="1"/>
              <a:t>carried</a:t>
            </a:r>
            <a:r>
              <a:rPr lang="fr-FR" sz="1800" dirty="0"/>
              <a:t> out by civil servants or NGO: </a:t>
            </a:r>
            <a:r>
              <a:rPr lang="fr-FR" sz="1800" dirty="0" err="1"/>
              <a:t>it</a:t>
            </a:r>
            <a:r>
              <a:rPr lang="fr-FR" sz="1800" dirty="0"/>
              <a:t> </a:t>
            </a:r>
            <a:r>
              <a:rPr lang="fr-FR" sz="1800" dirty="0" err="1"/>
              <a:t>can</a:t>
            </a:r>
            <a:r>
              <a:rPr lang="fr-FR" sz="1800" dirty="0"/>
              <a:t> </a:t>
            </a:r>
            <a:r>
              <a:rPr lang="fr-FR" sz="1800" dirty="0" err="1"/>
              <a:t>only</a:t>
            </a:r>
            <a:r>
              <a:rPr lang="fr-FR" sz="1800" dirty="0"/>
              <a:t> </a:t>
            </a:r>
            <a:r>
              <a:rPr lang="fr-FR" sz="1800" dirty="0" err="1"/>
              <a:t>be</a:t>
            </a:r>
            <a:r>
              <a:rPr lang="fr-FR" sz="1800" dirty="0"/>
              <a:t> </a:t>
            </a:r>
            <a:r>
              <a:rPr lang="fr-FR" sz="1800" dirty="0" err="1"/>
              <a:t>used</a:t>
            </a:r>
            <a:r>
              <a:rPr lang="fr-FR" sz="1800" dirty="0"/>
              <a:t> </a:t>
            </a:r>
            <a:r>
              <a:rPr lang="fr-FR" sz="1800" dirty="0" err="1"/>
              <a:t>following</a:t>
            </a:r>
            <a:r>
              <a:rPr lang="fr-FR" sz="1800" dirty="0"/>
              <a:t> complaints or reports of discrimination and </a:t>
            </a:r>
            <a:r>
              <a:rPr lang="fr-FR" sz="1800" dirty="0" err="1"/>
              <a:t>based</a:t>
            </a:r>
            <a:r>
              <a:rPr lang="fr-FR" sz="1800" dirty="0"/>
              <a:t> on </a:t>
            </a:r>
            <a:r>
              <a:rPr lang="fr-FR" sz="1800" dirty="0" err="1"/>
              <a:t>strong</a:t>
            </a:r>
            <a:r>
              <a:rPr lang="fr-FR" sz="1800" dirty="0"/>
              <a:t> indication of practices </a:t>
            </a:r>
            <a:r>
              <a:rPr lang="fr-FR" sz="1800" dirty="0" err="1"/>
              <a:t>likely</a:t>
            </a:r>
            <a:r>
              <a:rPr lang="fr-FR" sz="1800" dirty="0"/>
              <a:t> to </a:t>
            </a:r>
            <a:r>
              <a:rPr lang="fr-FR" sz="1800" dirty="0" err="1"/>
              <a:t>be</a:t>
            </a:r>
            <a:r>
              <a:rPr lang="fr-FR" sz="1800" dirty="0"/>
              <a:t> </a:t>
            </a:r>
            <a:r>
              <a:rPr lang="fr-FR" sz="1800" dirty="0" err="1"/>
              <a:t>characterized</a:t>
            </a:r>
            <a:r>
              <a:rPr lang="fr-FR" sz="1800" dirty="0"/>
              <a:t> as discrimination </a:t>
            </a:r>
            <a:r>
              <a:rPr lang="fr-FR" sz="1800" dirty="0" err="1"/>
              <a:t>within</a:t>
            </a:r>
            <a:r>
              <a:rPr lang="fr-FR" sz="1800" dirty="0"/>
              <a:t> one employer or </a:t>
            </a:r>
            <a:r>
              <a:rPr lang="fr-FR" sz="1800" dirty="0" err="1"/>
              <a:t>activity</a:t>
            </a:r>
            <a:r>
              <a:rPr lang="fr-FR" sz="1800" dirty="0"/>
              <a:t> </a:t>
            </a:r>
            <a:r>
              <a:rPr lang="fr-FR" sz="1800" dirty="0" err="1"/>
              <a:t>sector</a:t>
            </a:r>
            <a:r>
              <a:rPr lang="fr-FR" sz="1800" dirty="0"/>
              <a:t>.</a:t>
            </a:r>
          </a:p>
        </p:txBody>
      </p:sp>
    </p:spTree>
    <p:extLst>
      <p:ext uri="{BB962C8B-B14F-4D97-AF65-F5344CB8AC3E}">
        <p14:creationId xmlns:p14="http://schemas.microsoft.com/office/powerpoint/2010/main" val="168574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187C3C-4B73-A54A-9CF9-FB04A06A795A}"/>
              </a:ext>
            </a:extLst>
          </p:cNvPr>
          <p:cNvSpPr>
            <a:spLocks noGrp="1"/>
          </p:cNvSpPr>
          <p:nvPr>
            <p:ph type="title"/>
          </p:nvPr>
        </p:nvSpPr>
        <p:spPr/>
        <p:txBody>
          <a:bodyPr/>
          <a:lstStyle/>
          <a:p>
            <a:r>
              <a:rPr lang="fr-FR" dirty="0" err="1"/>
              <a:t>Outline</a:t>
            </a:r>
            <a:r>
              <a:rPr lang="fr-FR" dirty="0"/>
              <a:t>	</a:t>
            </a:r>
          </a:p>
        </p:txBody>
      </p:sp>
      <p:sp>
        <p:nvSpPr>
          <p:cNvPr id="3" name="Espace réservé du contenu 2">
            <a:extLst>
              <a:ext uri="{FF2B5EF4-FFF2-40B4-BE49-F238E27FC236}">
                <a16:creationId xmlns:a16="http://schemas.microsoft.com/office/drawing/2014/main" id="{16D5E364-F94B-8B41-B73F-EE5618B9BFBB}"/>
              </a:ext>
            </a:extLst>
          </p:cNvPr>
          <p:cNvSpPr>
            <a:spLocks noGrp="1"/>
          </p:cNvSpPr>
          <p:nvPr>
            <p:ph idx="1"/>
          </p:nvPr>
        </p:nvSpPr>
        <p:spPr/>
        <p:txBody>
          <a:bodyPr>
            <a:normAutofit/>
          </a:bodyPr>
          <a:lstStyle/>
          <a:p>
            <a:r>
              <a:rPr lang="fr-FR" sz="2400" dirty="0"/>
              <a:t>Sharing the </a:t>
            </a:r>
            <a:r>
              <a:rPr lang="fr-FR" sz="2400" dirty="0" err="1"/>
              <a:t>burden</a:t>
            </a:r>
            <a:r>
              <a:rPr lang="fr-FR" sz="2400" dirty="0"/>
              <a:t> of proof: How </a:t>
            </a:r>
            <a:r>
              <a:rPr lang="fr-FR" sz="2400" dirty="0" err="1"/>
              <a:t>does</a:t>
            </a:r>
            <a:r>
              <a:rPr lang="fr-FR" sz="2400" dirty="0"/>
              <a:t> </a:t>
            </a:r>
            <a:r>
              <a:rPr lang="fr-FR" sz="2400" dirty="0" err="1"/>
              <a:t>it</a:t>
            </a:r>
            <a:r>
              <a:rPr lang="fr-FR" sz="2400" dirty="0"/>
              <a:t> </a:t>
            </a:r>
            <a:r>
              <a:rPr lang="fr-FR" sz="2400" dirty="0" err="1"/>
              <a:t>work</a:t>
            </a:r>
            <a:r>
              <a:rPr lang="fr-FR" sz="2400" dirty="0"/>
              <a:t>?</a:t>
            </a:r>
          </a:p>
          <a:p>
            <a:r>
              <a:rPr lang="fr-FR" sz="2400" dirty="0"/>
              <a:t>How to </a:t>
            </a:r>
            <a:r>
              <a:rPr lang="fr-FR" sz="2400" dirty="0" err="1"/>
              <a:t>establish</a:t>
            </a:r>
            <a:r>
              <a:rPr lang="fr-FR" sz="2400" dirty="0"/>
              <a:t> a </a:t>
            </a:r>
            <a:r>
              <a:rPr lang="fr-FR" sz="2400" dirty="0" err="1"/>
              <a:t>presumption</a:t>
            </a:r>
            <a:r>
              <a:rPr lang="fr-FR" sz="2400" dirty="0"/>
              <a:t> of discrimination? </a:t>
            </a:r>
          </a:p>
          <a:p>
            <a:r>
              <a:rPr lang="fr-FR" sz="2400" dirty="0" err="1"/>
              <a:t>Special</a:t>
            </a:r>
            <a:r>
              <a:rPr lang="fr-FR" sz="2400" dirty="0"/>
              <a:t> </a:t>
            </a:r>
            <a:r>
              <a:rPr lang="fr-FR" sz="2400" dirty="0" err="1"/>
              <a:t>means</a:t>
            </a:r>
            <a:r>
              <a:rPr lang="fr-FR" sz="2400" dirty="0"/>
              <a:t> of proof: </a:t>
            </a:r>
            <a:r>
              <a:rPr lang="fr-FR" sz="2400" dirty="0" err="1"/>
              <a:t>statistics</a:t>
            </a:r>
            <a:r>
              <a:rPr lang="fr-FR" sz="2400" dirty="0"/>
              <a:t> and situation </a:t>
            </a:r>
            <a:r>
              <a:rPr lang="fr-FR" sz="2400" dirty="0" err="1"/>
              <a:t>testing</a:t>
            </a:r>
            <a:endParaRPr lang="fr-FR" sz="2400" dirty="0"/>
          </a:p>
          <a:p>
            <a:r>
              <a:rPr lang="fr-FR" sz="2400" dirty="0" err="1"/>
              <a:t>Complainant’s</a:t>
            </a:r>
            <a:r>
              <a:rPr lang="fr-FR" sz="2400" dirty="0"/>
              <a:t> </a:t>
            </a:r>
            <a:r>
              <a:rPr lang="fr-FR" sz="2400" dirty="0" err="1"/>
              <a:t>access</a:t>
            </a:r>
            <a:r>
              <a:rPr lang="fr-FR" sz="2400" dirty="0"/>
              <a:t> to information </a:t>
            </a:r>
            <a:r>
              <a:rPr lang="fr-FR" sz="2400" dirty="0" err="1"/>
              <a:t>held</a:t>
            </a:r>
            <a:r>
              <a:rPr lang="fr-FR" sz="2400" dirty="0"/>
              <a:t> by </a:t>
            </a:r>
            <a:r>
              <a:rPr lang="fr-FR" sz="2400" dirty="0" err="1"/>
              <a:t>respondent</a:t>
            </a:r>
            <a:r>
              <a:rPr lang="fr-FR" sz="2400" dirty="0"/>
              <a:t> </a:t>
            </a:r>
          </a:p>
        </p:txBody>
      </p:sp>
    </p:spTree>
    <p:extLst>
      <p:ext uri="{BB962C8B-B14F-4D97-AF65-F5344CB8AC3E}">
        <p14:creationId xmlns:p14="http://schemas.microsoft.com/office/powerpoint/2010/main" val="28730835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0BF05D-EF5B-DA43-A9B6-299C10D2D2EF}"/>
              </a:ext>
            </a:extLst>
          </p:cNvPr>
          <p:cNvSpPr>
            <a:spLocks noGrp="1"/>
          </p:cNvSpPr>
          <p:nvPr>
            <p:ph type="title"/>
          </p:nvPr>
        </p:nvSpPr>
        <p:spPr/>
        <p:txBody>
          <a:bodyPr/>
          <a:lstStyle/>
          <a:p>
            <a:r>
              <a:rPr lang="fr-FR" dirty="0"/>
              <a:t>Situation </a:t>
            </a:r>
            <a:r>
              <a:rPr lang="fr-FR" dirty="0" err="1"/>
              <a:t>testing</a:t>
            </a:r>
            <a:r>
              <a:rPr lang="fr-FR" dirty="0"/>
              <a:t>: the case of </a:t>
            </a:r>
            <a:r>
              <a:rPr lang="fr-FR" dirty="0" err="1"/>
              <a:t>belgium</a:t>
            </a:r>
            <a:endParaRPr lang="fr-FR" dirty="0"/>
          </a:p>
        </p:txBody>
      </p:sp>
      <p:sp>
        <p:nvSpPr>
          <p:cNvPr id="3" name="Espace réservé du contenu 2">
            <a:extLst>
              <a:ext uri="{FF2B5EF4-FFF2-40B4-BE49-F238E27FC236}">
                <a16:creationId xmlns:a16="http://schemas.microsoft.com/office/drawing/2014/main" id="{41A05BB0-A334-5A47-8967-0FBF47E2A7AB}"/>
              </a:ext>
            </a:extLst>
          </p:cNvPr>
          <p:cNvSpPr>
            <a:spLocks noGrp="1"/>
          </p:cNvSpPr>
          <p:nvPr>
            <p:ph idx="1"/>
          </p:nvPr>
        </p:nvSpPr>
        <p:spPr/>
        <p:txBody>
          <a:bodyPr/>
          <a:lstStyle/>
          <a:p>
            <a:pPr marL="324000" lvl="1" indent="0">
              <a:buNone/>
            </a:pPr>
            <a:r>
              <a:rPr lang="fr-FR" sz="2000" dirty="0"/>
              <a:t>NB: </a:t>
            </a:r>
          </a:p>
          <a:p>
            <a:pPr lvl="1"/>
            <a:r>
              <a:rPr lang="fr-FR" sz="2000" dirty="0" err="1"/>
              <a:t>Belgian</a:t>
            </a:r>
            <a:r>
              <a:rPr lang="fr-FR" sz="2000" dirty="0"/>
              <a:t> </a:t>
            </a:r>
            <a:r>
              <a:rPr lang="fr-FR" sz="2000" dirty="0" err="1"/>
              <a:t>Region</a:t>
            </a:r>
            <a:r>
              <a:rPr lang="fr-FR" sz="2000" dirty="0"/>
              <a:t> </a:t>
            </a:r>
            <a:r>
              <a:rPr lang="fr-FR" sz="2000" dirty="0" err="1"/>
              <a:t>Legislation</a:t>
            </a:r>
            <a:r>
              <a:rPr lang="fr-FR" sz="2000" dirty="0"/>
              <a:t> </a:t>
            </a:r>
            <a:r>
              <a:rPr lang="fr-FR" sz="2000" dirty="0" err="1"/>
              <a:t>also</a:t>
            </a:r>
            <a:r>
              <a:rPr lang="fr-FR" sz="2000" dirty="0"/>
              <a:t> </a:t>
            </a:r>
            <a:r>
              <a:rPr lang="fr-FR" sz="2000" dirty="0" err="1"/>
              <a:t>allows</a:t>
            </a:r>
            <a:r>
              <a:rPr lang="fr-FR" sz="2000" dirty="0"/>
              <a:t> </a:t>
            </a:r>
            <a:r>
              <a:rPr lang="fr-FR" sz="2000" dirty="0" err="1"/>
              <a:t>regional</a:t>
            </a:r>
            <a:r>
              <a:rPr lang="fr-FR" sz="2000" dirty="0"/>
              <a:t> labour </a:t>
            </a:r>
            <a:r>
              <a:rPr lang="fr-FR" sz="2000" dirty="0" err="1"/>
              <a:t>inspectors</a:t>
            </a:r>
            <a:r>
              <a:rPr lang="fr-FR" sz="2000" dirty="0"/>
              <a:t> to carry out situation tests in the </a:t>
            </a:r>
            <a:r>
              <a:rPr lang="fr-FR" sz="2000" dirty="0" err="1"/>
              <a:t>context</a:t>
            </a:r>
            <a:r>
              <a:rPr lang="fr-FR" sz="2000" dirty="0"/>
              <a:t> of </a:t>
            </a:r>
            <a:r>
              <a:rPr lang="fr-FR" sz="2000" dirty="0" err="1"/>
              <a:t>their</a:t>
            </a:r>
            <a:r>
              <a:rPr lang="fr-FR" sz="2000" dirty="0"/>
              <a:t> </a:t>
            </a:r>
            <a:r>
              <a:rPr lang="fr-FR" sz="2000" dirty="0" err="1"/>
              <a:t>general</a:t>
            </a:r>
            <a:r>
              <a:rPr lang="fr-FR" sz="2000" dirty="0"/>
              <a:t> </a:t>
            </a:r>
            <a:r>
              <a:rPr lang="fr-FR" sz="2000" dirty="0" err="1"/>
              <a:t>employment</a:t>
            </a:r>
            <a:r>
              <a:rPr lang="fr-FR" sz="2000" dirty="0"/>
              <a:t> </a:t>
            </a:r>
            <a:r>
              <a:rPr lang="fr-FR" sz="2000" dirty="0" err="1"/>
              <a:t>regulations</a:t>
            </a:r>
            <a:r>
              <a:rPr lang="fr-FR" sz="2000" dirty="0"/>
              <a:t> monitoring.</a:t>
            </a:r>
          </a:p>
          <a:p>
            <a:pPr lvl="1"/>
            <a:r>
              <a:rPr lang="fr-FR" sz="2000" dirty="0" err="1"/>
              <a:t>Federal</a:t>
            </a:r>
            <a:r>
              <a:rPr lang="fr-FR" sz="2000" dirty="0"/>
              <a:t> Law </a:t>
            </a:r>
            <a:r>
              <a:rPr lang="fr-FR" sz="2000" dirty="0" err="1"/>
              <a:t>adopted</a:t>
            </a:r>
            <a:r>
              <a:rPr lang="fr-FR" sz="2000" dirty="0"/>
              <a:t> in 2018 </a:t>
            </a:r>
            <a:r>
              <a:rPr lang="fr-FR" sz="2000" dirty="0" err="1"/>
              <a:t>authorizes</a:t>
            </a:r>
            <a:r>
              <a:rPr lang="fr-FR" sz="2000" dirty="0"/>
              <a:t> social </a:t>
            </a:r>
            <a:r>
              <a:rPr lang="fr-FR" sz="2000" dirty="0" err="1"/>
              <a:t>inspectors</a:t>
            </a:r>
            <a:r>
              <a:rPr lang="fr-FR" sz="2000" dirty="0"/>
              <a:t> to carry out, </a:t>
            </a:r>
            <a:r>
              <a:rPr lang="fr-FR" sz="2000" dirty="0" err="1"/>
              <a:t>under</a:t>
            </a:r>
            <a:r>
              <a:rPr lang="fr-FR" sz="2000" dirty="0"/>
              <a:t> certain conditions, situation tests in </a:t>
            </a:r>
            <a:r>
              <a:rPr lang="fr-FR" sz="2000" dirty="0" err="1"/>
              <a:t>order</a:t>
            </a:r>
            <a:r>
              <a:rPr lang="fr-FR" sz="2000" dirty="0"/>
              <a:t> to monitor compliance </a:t>
            </a:r>
            <a:r>
              <a:rPr lang="fr-FR" sz="2000" dirty="0" err="1"/>
              <a:t>with</a:t>
            </a:r>
            <a:r>
              <a:rPr lang="fr-FR" sz="2000" dirty="0"/>
              <a:t> (</a:t>
            </a:r>
            <a:r>
              <a:rPr lang="fr-FR" sz="2000" dirty="0" err="1"/>
              <a:t>criminal</a:t>
            </a:r>
            <a:r>
              <a:rPr lang="fr-FR" sz="2000" dirty="0"/>
              <a:t> provisions of) </a:t>
            </a:r>
            <a:r>
              <a:rPr lang="fr-FR" sz="2000" dirty="0" err="1"/>
              <a:t>antidiscrimination</a:t>
            </a:r>
            <a:r>
              <a:rPr lang="fr-FR" sz="2000" dirty="0"/>
              <a:t> </a:t>
            </a:r>
            <a:r>
              <a:rPr lang="fr-FR" sz="2000" dirty="0" err="1"/>
              <a:t>legislation</a:t>
            </a:r>
            <a:r>
              <a:rPr lang="fr-FR" sz="2000" dirty="0"/>
              <a:t>. But the </a:t>
            </a:r>
            <a:r>
              <a:rPr lang="fr-FR" sz="2000" dirty="0" err="1"/>
              <a:t>law</a:t>
            </a:r>
            <a:r>
              <a:rPr lang="fr-FR" sz="2000" dirty="0"/>
              <a:t> </a:t>
            </a:r>
            <a:r>
              <a:rPr lang="fr-FR" sz="2000" dirty="0" err="1"/>
              <a:t>does</a:t>
            </a:r>
            <a:r>
              <a:rPr lang="fr-FR" sz="2000" dirty="0"/>
              <a:t> not state </a:t>
            </a:r>
            <a:r>
              <a:rPr lang="fr-FR" sz="2000" dirty="0" err="1"/>
              <a:t>whether</a:t>
            </a:r>
            <a:r>
              <a:rPr lang="fr-FR" sz="2000" dirty="0"/>
              <a:t> </a:t>
            </a:r>
            <a:r>
              <a:rPr lang="fr-FR" sz="2000" dirty="0" err="1"/>
              <a:t>these</a:t>
            </a:r>
            <a:r>
              <a:rPr lang="fr-FR" sz="2000" dirty="0"/>
              <a:t> tests </a:t>
            </a:r>
            <a:r>
              <a:rPr lang="fr-FR" sz="2000" dirty="0" err="1"/>
              <a:t>would</a:t>
            </a:r>
            <a:r>
              <a:rPr lang="fr-FR" sz="2000" dirty="0"/>
              <a:t> </a:t>
            </a:r>
            <a:r>
              <a:rPr lang="fr-FR" sz="2000" dirty="0" err="1"/>
              <a:t>be</a:t>
            </a:r>
            <a:r>
              <a:rPr lang="fr-FR" sz="2000" dirty="0"/>
              <a:t> admissible as </a:t>
            </a:r>
            <a:r>
              <a:rPr lang="fr-FR" sz="2000" dirty="0" err="1"/>
              <a:t>means</a:t>
            </a:r>
            <a:r>
              <a:rPr lang="fr-FR" sz="2000" dirty="0"/>
              <a:t> of proof in court. </a:t>
            </a:r>
          </a:p>
          <a:p>
            <a:pPr marL="936000" lvl="3" indent="0">
              <a:buNone/>
            </a:pPr>
            <a:r>
              <a:rPr lang="fr-FR" sz="1800" dirty="0"/>
              <a:t>Cf. New Art. 42/1(1) </a:t>
            </a:r>
            <a:r>
              <a:rPr lang="fr-FR" sz="1800" dirty="0" err="1"/>
              <a:t>Belgian</a:t>
            </a:r>
            <a:r>
              <a:rPr lang="fr-FR" sz="1800" dirty="0"/>
              <a:t> Social </a:t>
            </a:r>
            <a:r>
              <a:rPr lang="fr-FR" sz="1800" dirty="0" err="1"/>
              <a:t>Criminal</a:t>
            </a:r>
            <a:r>
              <a:rPr lang="fr-FR" sz="1800" dirty="0"/>
              <a:t> Code.</a:t>
            </a:r>
          </a:p>
        </p:txBody>
      </p:sp>
    </p:spTree>
    <p:extLst>
      <p:ext uri="{BB962C8B-B14F-4D97-AF65-F5344CB8AC3E}">
        <p14:creationId xmlns:p14="http://schemas.microsoft.com/office/powerpoint/2010/main" val="3757166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5CFD8F-F1AF-984C-8A76-F8BEDEF88FDC}"/>
              </a:ext>
            </a:extLst>
          </p:cNvPr>
          <p:cNvSpPr>
            <a:spLocks noGrp="1"/>
          </p:cNvSpPr>
          <p:nvPr>
            <p:ph type="title"/>
          </p:nvPr>
        </p:nvSpPr>
        <p:spPr/>
        <p:txBody>
          <a:bodyPr/>
          <a:lstStyle/>
          <a:p>
            <a:r>
              <a:rPr lang="fr-FR" dirty="0" err="1"/>
              <a:t>Complainant’s</a:t>
            </a:r>
            <a:r>
              <a:rPr lang="fr-FR" dirty="0"/>
              <a:t> </a:t>
            </a:r>
            <a:r>
              <a:rPr lang="fr-FR" dirty="0" err="1"/>
              <a:t>access</a:t>
            </a:r>
            <a:r>
              <a:rPr lang="fr-FR" dirty="0"/>
              <a:t> to </a:t>
            </a:r>
            <a:r>
              <a:rPr lang="fr-FR" dirty="0" err="1"/>
              <a:t>evidence</a:t>
            </a:r>
            <a:r>
              <a:rPr lang="fr-FR" dirty="0"/>
              <a:t> </a:t>
            </a:r>
            <a:r>
              <a:rPr lang="fr-FR" dirty="0" err="1"/>
              <a:t>held</a:t>
            </a:r>
            <a:r>
              <a:rPr lang="fr-FR" dirty="0"/>
              <a:t> by </a:t>
            </a:r>
            <a:r>
              <a:rPr lang="fr-FR" dirty="0" err="1"/>
              <a:t>respondent</a:t>
            </a:r>
            <a:endParaRPr lang="fr-FR" dirty="0"/>
          </a:p>
        </p:txBody>
      </p:sp>
      <p:sp>
        <p:nvSpPr>
          <p:cNvPr id="3" name="Espace réservé du contenu 2">
            <a:extLst>
              <a:ext uri="{FF2B5EF4-FFF2-40B4-BE49-F238E27FC236}">
                <a16:creationId xmlns:a16="http://schemas.microsoft.com/office/drawing/2014/main" id="{7C7B22B4-CD95-F742-93D4-CA20FEFAB65D}"/>
              </a:ext>
            </a:extLst>
          </p:cNvPr>
          <p:cNvSpPr>
            <a:spLocks noGrp="1"/>
          </p:cNvSpPr>
          <p:nvPr>
            <p:ph idx="1"/>
          </p:nvPr>
        </p:nvSpPr>
        <p:spPr/>
        <p:txBody>
          <a:bodyPr/>
          <a:lstStyle/>
          <a:p>
            <a:pPr marL="0" indent="0">
              <a:buNone/>
            </a:pPr>
            <a:r>
              <a:rPr lang="fr-FR" dirty="0"/>
              <a:t>‘[</a:t>
            </a:r>
            <a:r>
              <a:rPr lang="fr-FR" dirty="0" err="1"/>
              <a:t>T</a:t>
            </a:r>
            <a:r>
              <a:rPr lang="fr-FR" dirty="0"/>
              <a:t>]</a:t>
            </a:r>
            <a:r>
              <a:rPr lang="fr-BE" dirty="0" err="1"/>
              <a:t>he</a:t>
            </a:r>
            <a:r>
              <a:rPr lang="fr-BE" dirty="0"/>
              <a:t> </a:t>
            </a:r>
            <a:r>
              <a:rPr lang="fr-BE" dirty="0" err="1"/>
              <a:t>referring</a:t>
            </a:r>
            <a:r>
              <a:rPr lang="fr-BE" dirty="0"/>
              <a:t> court must not </a:t>
            </a:r>
            <a:r>
              <a:rPr lang="fr-BE" dirty="0" err="1"/>
              <a:t>overlook</a:t>
            </a:r>
            <a:r>
              <a:rPr lang="fr-BE" dirty="0"/>
              <a:t> the </a:t>
            </a:r>
            <a:r>
              <a:rPr lang="fr-BE" dirty="0" err="1"/>
              <a:t>fact</a:t>
            </a:r>
            <a:r>
              <a:rPr lang="fr-BE" dirty="0"/>
              <a:t> </a:t>
            </a:r>
            <a:r>
              <a:rPr lang="fr-BE" dirty="0" err="1"/>
              <a:t>that</a:t>
            </a:r>
            <a:r>
              <a:rPr lang="fr-BE" dirty="0"/>
              <a:t>, </a:t>
            </a:r>
            <a:r>
              <a:rPr lang="fr-BE" dirty="0" err="1"/>
              <a:t>given</a:t>
            </a:r>
            <a:r>
              <a:rPr lang="fr-BE" dirty="0"/>
              <a:t> </a:t>
            </a:r>
            <a:r>
              <a:rPr lang="fr-BE" dirty="0" err="1"/>
              <a:t>that</a:t>
            </a:r>
            <a:r>
              <a:rPr lang="fr-BE" dirty="0"/>
              <a:t> the employer </a:t>
            </a:r>
            <a:r>
              <a:rPr lang="fr-BE" dirty="0" err="1"/>
              <a:t>refused</a:t>
            </a:r>
            <a:r>
              <a:rPr lang="fr-BE" dirty="0"/>
              <a:t> to </a:t>
            </a:r>
            <a:r>
              <a:rPr lang="fr-BE" dirty="0" err="1"/>
              <a:t>disclose</a:t>
            </a:r>
            <a:r>
              <a:rPr lang="fr-BE" dirty="0"/>
              <a:t> information, </a:t>
            </a:r>
            <a:r>
              <a:rPr lang="fr-BE" dirty="0" err="1"/>
              <a:t>it</a:t>
            </a:r>
            <a:r>
              <a:rPr lang="fr-BE" dirty="0"/>
              <a:t> </a:t>
            </a:r>
            <a:r>
              <a:rPr lang="fr-BE" dirty="0" err="1"/>
              <a:t>is</a:t>
            </a:r>
            <a:r>
              <a:rPr lang="fr-BE" dirty="0"/>
              <a:t> not </a:t>
            </a:r>
            <a:r>
              <a:rPr lang="fr-BE" dirty="0" err="1"/>
              <a:t>unlikely</a:t>
            </a:r>
            <a:r>
              <a:rPr lang="fr-BE" dirty="0"/>
              <a:t> </a:t>
            </a:r>
            <a:r>
              <a:rPr lang="fr-BE" dirty="0" err="1"/>
              <a:t>that</a:t>
            </a:r>
            <a:r>
              <a:rPr lang="fr-BE" dirty="0"/>
              <a:t> </a:t>
            </a:r>
            <a:r>
              <a:rPr lang="fr-BE" dirty="0" err="1"/>
              <a:t>that</a:t>
            </a:r>
            <a:r>
              <a:rPr lang="fr-BE" dirty="0"/>
              <a:t> employer </a:t>
            </a:r>
            <a:r>
              <a:rPr lang="fr-BE" dirty="0" err="1"/>
              <a:t>can</a:t>
            </a:r>
            <a:r>
              <a:rPr lang="fr-BE" dirty="0"/>
              <a:t>, in </a:t>
            </a:r>
            <a:r>
              <a:rPr lang="fr-BE" dirty="0" err="1"/>
              <a:t>that</a:t>
            </a:r>
            <a:r>
              <a:rPr lang="fr-BE" dirty="0"/>
              <a:t> </a:t>
            </a:r>
            <a:r>
              <a:rPr lang="fr-BE" dirty="0" err="1"/>
              <a:t>way</a:t>
            </a:r>
            <a:r>
              <a:rPr lang="fr-BE" dirty="0"/>
              <a:t>, </a:t>
            </a:r>
            <a:r>
              <a:rPr lang="fr-BE" dirty="0" err="1"/>
              <a:t>make</a:t>
            </a:r>
            <a:r>
              <a:rPr lang="fr-BE" dirty="0"/>
              <a:t> </a:t>
            </a:r>
            <a:r>
              <a:rPr lang="fr-BE" dirty="0" err="1"/>
              <a:t>his</a:t>
            </a:r>
            <a:r>
              <a:rPr lang="fr-BE" dirty="0"/>
              <a:t> </a:t>
            </a:r>
            <a:r>
              <a:rPr lang="fr-BE" dirty="0" err="1"/>
              <a:t>decisions</a:t>
            </a:r>
            <a:r>
              <a:rPr lang="fr-BE" dirty="0"/>
              <a:t> </a:t>
            </a:r>
            <a:r>
              <a:rPr lang="fr-BE" dirty="0" err="1"/>
              <a:t>virtually</a:t>
            </a:r>
            <a:r>
              <a:rPr lang="fr-BE" dirty="0"/>
              <a:t> </a:t>
            </a:r>
            <a:r>
              <a:rPr lang="fr-BE" dirty="0" err="1"/>
              <a:t>unchallengeable</a:t>
            </a:r>
            <a:r>
              <a:rPr lang="fr-BE" dirty="0"/>
              <a:t>. In </a:t>
            </a:r>
            <a:r>
              <a:rPr lang="fr-BE" dirty="0" err="1"/>
              <a:t>other</a:t>
            </a:r>
            <a:r>
              <a:rPr lang="fr-BE" dirty="0"/>
              <a:t> </a:t>
            </a:r>
            <a:r>
              <a:rPr lang="fr-BE" dirty="0" err="1"/>
              <a:t>words</a:t>
            </a:r>
            <a:r>
              <a:rPr lang="fr-BE" dirty="0"/>
              <a:t>, the employer continues to </a:t>
            </a:r>
            <a:r>
              <a:rPr lang="fr-BE" dirty="0" err="1"/>
              <a:t>keep</a:t>
            </a:r>
            <a:r>
              <a:rPr lang="fr-BE" dirty="0"/>
              <a:t> in </a:t>
            </a:r>
            <a:r>
              <a:rPr lang="fr-BE" dirty="0" err="1"/>
              <a:t>his</a:t>
            </a:r>
            <a:r>
              <a:rPr lang="fr-BE" dirty="0"/>
              <a:t> sole possession the </a:t>
            </a:r>
            <a:r>
              <a:rPr lang="fr-BE" dirty="0" err="1"/>
              <a:t>evidence</a:t>
            </a:r>
            <a:r>
              <a:rPr lang="fr-BE" dirty="0"/>
              <a:t> </a:t>
            </a:r>
            <a:r>
              <a:rPr lang="fr-BE" dirty="0" err="1"/>
              <a:t>upon</a:t>
            </a:r>
            <a:r>
              <a:rPr lang="fr-BE" dirty="0"/>
              <a:t> </a:t>
            </a:r>
            <a:r>
              <a:rPr lang="fr-BE" dirty="0" err="1"/>
              <a:t>which</a:t>
            </a:r>
            <a:r>
              <a:rPr lang="fr-BE" dirty="0"/>
              <a:t> </a:t>
            </a:r>
            <a:r>
              <a:rPr lang="fr-BE" dirty="0" err="1"/>
              <a:t>ultimately</a:t>
            </a:r>
            <a:r>
              <a:rPr lang="fr-BE" dirty="0"/>
              <a:t> </a:t>
            </a:r>
            <a:r>
              <a:rPr lang="fr-BE" dirty="0" err="1"/>
              <a:t>depend</a:t>
            </a:r>
            <a:r>
              <a:rPr lang="fr-BE" dirty="0"/>
              <a:t> the substance of an action </a:t>
            </a:r>
            <a:r>
              <a:rPr lang="fr-BE" dirty="0" err="1"/>
              <a:t>brought</a:t>
            </a:r>
            <a:r>
              <a:rPr lang="fr-BE" dirty="0"/>
              <a:t> by the </a:t>
            </a:r>
            <a:r>
              <a:rPr lang="fr-BE" dirty="0" err="1"/>
              <a:t>unsuccessful</a:t>
            </a:r>
            <a:r>
              <a:rPr lang="fr-BE" dirty="0"/>
              <a:t> job </a:t>
            </a:r>
            <a:r>
              <a:rPr lang="fr-BE" dirty="0" err="1"/>
              <a:t>applicant</a:t>
            </a:r>
            <a:r>
              <a:rPr lang="fr-BE" dirty="0"/>
              <a:t> and, </a:t>
            </a:r>
            <a:r>
              <a:rPr lang="fr-BE" dirty="0" err="1"/>
              <a:t>therefore</a:t>
            </a:r>
            <a:r>
              <a:rPr lang="fr-BE" dirty="0"/>
              <a:t>, </a:t>
            </a:r>
            <a:r>
              <a:rPr lang="fr-BE" dirty="0" err="1"/>
              <a:t>its</a:t>
            </a:r>
            <a:r>
              <a:rPr lang="fr-BE" dirty="0"/>
              <a:t> prospects of </a:t>
            </a:r>
            <a:r>
              <a:rPr lang="fr-BE" dirty="0" err="1"/>
              <a:t>success</a:t>
            </a:r>
            <a:r>
              <a:rPr lang="fr-BE" dirty="0"/>
              <a:t>. […]</a:t>
            </a:r>
          </a:p>
          <a:p>
            <a:pPr marL="0" indent="0">
              <a:buNone/>
            </a:pPr>
            <a:r>
              <a:rPr lang="nl-BE" dirty="0"/>
              <a:t>The job applicant is therefore entirely dependent on the good will of the employer with regard to obtaining information capable of constituting facts from which it may be presumed that there has been discrimination and may experience genuine difficulty in obtaining such information which is, nevertheless, essential in order to trigger the lightening of the burden of proof.’ </a:t>
            </a:r>
          </a:p>
          <a:p>
            <a:pPr marL="0" indent="0">
              <a:buNone/>
            </a:pPr>
            <a:r>
              <a:rPr lang="nl-BE" dirty="0"/>
              <a:t>(Opinion of Advocate General Mengozzi, 12.1.2012, Meister, para. 32).</a:t>
            </a:r>
            <a:endParaRPr lang="fr-FR" dirty="0"/>
          </a:p>
        </p:txBody>
      </p:sp>
    </p:spTree>
    <p:extLst>
      <p:ext uri="{BB962C8B-B14F-4D97-AF65-F5344CB8AC3E}">
        <p14:creationId xmlns:p14="http://schemas.microsoft.com/office/powerpoint/2010/main" val="24279180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5CFD8F-F1AF-984C-8A76-F8BEDEF88FDC}"/>
              </a:ext>
            </a:extLst>
          </p:cNvPr>
          <p:cNvSpPr>
            <a:spLocks noGrp="1"/>
          </p:cNvSpPr>
          <p:nvPr>
            <p:ph type="title"/>
          </p:nvPr>
        </p:nvSpPr>
        <p:spPr/>
        <p:txBody>
          <a:bodyPr/>
          <a:lstStyle/>
          <a:p>
            <a:r>
              <a:rPr lang="fr-FR" dirty="0" err="1"/>
              <a:t>Complainant’s</a:t>
            </a:r>
            <a:r>
              <a:rPr lang="fr-FR" dirty="0"/>
              <a:t> </a:t>
            </a:r>
            <a:r>
              <a:rPr lang="fr-FR" dirty="0" err="1"/>
              <a:t>access</a:t>
            </a:r>
            <a:r>
              <a:rPr lang="fr-FR" dirty="0"/>
              <a:t> to </a:t>
            </a:r>
            <a:r>
              <a:rPr lang="fr-FR" dirty="0" err="1"/>
              <a:t>evidence</a:t>
            </a:r>
            <a:r>
              <a:rPr lang="fr-FR" dirty="0"/>
              <a:t> </a:t>
            </a:r>
            <a:r>
              <a:rPr lang="fr-FR" dirty="0" err="1"/>
              <a:t>held</a:t>
            </a:r>
            <a:r>
              <a:rPr lang="fr-FR" dirty="0"/>
              <a:t> by </a:t>
            </a:r>
            <a:r>
              <a:rPr lang="fr-FR" dirty="0" err="1"/>
              <a:t>respondent</a:t>
            </a:r>
            <a:endParaRPr lang="fr-FR" dirty="0"/>
          </a:p>
        </p:txBody>
      </p:sp>
      <p:sp>
        <p:nvSpPr>
          <p:cNvPr id="3" name="Espace réservé du contenu 2">
            <a:extLst>
              <a:ext uri="{FF2B5EF4-FFF2-40B4-BE49-F238E27FC236}">
                <a16:creationId xmlns:a16="http://schemas.microsoft.com/office/drawing/2014/main" id="{7C7B22B4-CD95-F742-93D4-CA20FEFAB65D}"/>
              </a:ext>
            </a:extLst>
          </p:cNvPr>
          <p:cNvSpPr>
            <a:spLocks noGrp="1"/>
          </p:cNvSpPr>
          <p:nvPr>
            <p:ph idx="1"/>
          </p:nvPr>
        </p:nvSpPr>
        <p:spPr>
          <a:xfrm>
            <a:off x="581192" y="2180496"/>
            <a:ext cx="11029615" cy="3967385"/>
          </a:xfrm>
        </p:spPr>
        <p:txBody>
          <a:bodyPr>
            <a:normAutofit/>
          </a:bodyPr>
          <a:lstStyle/>
          <a:p>
            <a:pPr>
              <a:buFontTx/>
              <a:buChar char="-"/>
            </a:pPr>
            <a:r>
              <a:rPr lang="nl-BE" sz="2000" dirty="0"/>
              <a:t>CJEU case law: </a:t>
            </a:r>
          </a:p>
          <a:p>
            <a:pPr lvl="1">
              <a:buFontTx/>
              <a:buChar char="-"/>
            </a:pPr>
            <a:r>
              <a:rPr lang="nl-BE" sz="1800" i="1" dirty="0"/>
              <a:t>Kelly v National University of Ireland (University College, Dublin)</a:t>
            </a:r>
            <a:r>
              <a:rPr lang="nl-BE" sz="1800" dirty="0"/>
              <a:t>, C-104/10, 21.7.2011</a:t>
            </a:r>
          </a:p>
          <a:p>
            <a:pPr lvl="1">
              <a:buFontTx/>
              <a:buChar char="-"/>
            </a:pPr>
            <a:r>
              <a:rPr lang="nl-BE" sz="1800" i="1" dirty="0"/>
              <a:t>Meister v Speech Design Carrier Systems GmbH</a:t>
            </a:r>
            <a:r>
              <a:rPr lang="nl-BE" sz="1800" dirty="0"/>
              <a:t>, C-415/10, 19.4.2012</a:t>
            </a:r>
          </a:p>
          <a:p>
            <a:pPr>
              <a:buFontTx/>
              <a:buChar char="-"/>
            </a:pPr>
            <a:r>
              <a:rPr lang="nl-BE" sz="2000" dirty="0"/>
              <a:t>Response of the Court: </a:t>
            </a:r>
          </a:p>
          <a:p>
            <a:pPr lvl="1">
              <a:buFontTx/>
              <a:buChar char="-"/>
            </a:pPr>
            <a:r>
              <a:rPr lang="nl-BE" sz="2000" dirty="0"/>
              <a:t>EU antidiscrimination law </a:t>
            </a:r>
            <a:r>
              <a:rPr lang="nl-BE" sz="2000" b="1" dirty="0"/>
              <a:t>does not entitle complainants to information</a:t>
            </a:r>
            <a:r>
              <a:rPr lang="nl-BE" sz="2000" dirty="0"/>
              <a:t> held by the respondent that would allow to establish a presumption of discrimination – such as information on whether another applicant was recruited or on the qualifications of other applicants. </a:t>
            </a:r>
          </a:p>
          <a:p>
            <a:pPr lvl="1">
              <a:buFontTx/>
              <a:buChar char="-"/>
            </a:pPr>
            <a:r>
              <a:rPr lang="nl-BE" sz="2000" dirty="0"/>
              <a:t>However, a respondent’s </a:t>
            </a:r>
            <a:r>
              <a:rPr lang="nl-BE" sz="2000" b="1" dirty="0"/>
              <a:t>refusal to disclose information may be one of the factors to be taken into account</a:t>
            </a:r>
            <a:r>
              <a:rPr lang="nl-BE" sz="2000" dirty="0"/>
              <a:t> when establishing facts from which it may be presumed that there has been discrimination.</a:t>
            </a:r>
            <a:endParaRPr lang="fr-FR" sz="2000" dirty="0"/>
          </a:p>
        </p:txBody>
      </p:sp>
    </p:spTree>
    <p:extLst>
      <p:ext uri="{BB962C8B-B14F-4D97-AF65-F5344CB8AC3E}">
        <p14:creationId xmlns:p14="http://schemas.microsoft.com/office/powerpoint/2010/main" val="1724785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5CFD8F-F1AF-984C-8A76-F8BEDEF88FDC}"/>
              </a:ext>
            </a:extLst>
          </p:cNvPr>
          <p:cNvSpPr>
            <a:spLocks noGrp="1"/>
          </p:cNvSpPr>
          <p:nvPr>
            <p:ph type="title"/>
          </p:nvPr>
        </p:nvSpPr>
        <p:spPr/>
        <p:txBody>
          <a:bodyPr/>
          <a:lstStyle/>
          <a:p>
            <a:r>
              <a:rPr lang="fr-FR" dirty="0" err="1"/>
              <a:t>Complainant’s</a:t>
            </a:r>
            <a:r>
              <a:rPr lang="fr-FR" dirty="0"/>
              <a:t> </a:t>
            </a:r>
            <a:r>
              <a:rPr lang="fr-FR" dirty="0" err="1"/>
              <a:t>access</a:t>
            </a:r>
            <a:r>
              <a:rPr lang="fr-FR" dirty="0"/>
              <a:t> to </a:t>
            </a:r>
            <a:r>
              <a:rPr lang="fr-FR" dirty="0" err="1"/>
              <a:t>evidence</a:t>
            </a:r>
            <a:r>
              <a:rPr lang="fr-FR" dirty="0"/>
              <a:t> </a:t>
            </a:r>
            <a:r>
              <a:rPr lang="fr-FR" dirty="0" err="1"/>
              <a:t>held</a:t>
            </a:r>
            <a:r>
              <a:rPr lang="fr-FR" dirty="0"/>
              <a:t> by </a:t>
            </a:r>
            <a:r>
              <a:rPr lang="fr-FR" dirty="0" err="1"/>
              <a:t>respondent</a:t>
            </a:r>
            <a:endParaRPr lang="fr-FR" dirty="0"/>
          </a:p>
        </p:txBody>
      </p:sp>
      <p:sp>
        <p:nvSpPr>
          <p:cNvPr id="3" name="Espace réservé du contenu 2">
            <a:extLst>
              <a:ext uri="{FF2B5EF4-FFF2-40B4-BE49-F238E27FC236}">
                <a16:creationId xmlns:a16="http://schemas.microsoft.com/office/drawing/2014/main" id="{7C7B22B4-CD95-F742-93D4-CA20FEFAB65D}"/>
              </a:ext>
            </a:extLst>
          </p:cNvPr>
          <p:cNvSpPr>
            <a:spLocks noGrp="1"/>
          </p:cNvSpPr>
          <p:nvPr>
            <p:ph idx="1"/>
          </p:nvPr>
        </p:nvSpPr>
        <p:spPr>
          <a:xfrm>
            <a:off x="581192" y="2180496"/>
            <a:ext cx="11029615" cy="3967385"/>
          </a:xfrm>
        </p:spPr>
        <p:txBody>
          <a:bodyPr>
            <a:normAutofit/>
          </a:bodyPr>
          <a:lstStyle/>
          <a:p>
            <a:pPr>
              <a:buFontTx/>
              <a:buChar char="-"/>
            </a:pPr>
            <a:r>
              <a:rPr lang="fr-FR" sz="2000" dirty="0" err="1"/>
              <a:t>Two</a:t>
            </a:r>
            <a:r>
              <a:rPr lang="fr-FR" sz="2000" dirty="0"/>
              <a:t> national </a:t>
            </a:r>
            <a:r>
              <a:rPr lang="fr-FR" sz="2000" dirty="0" err="1"/>
              <a:t>devices</a:t>
            </a:r>
            <a:r>
              <a:rPr lang="fr-FR" sz="2000" dirty="0"/>
              <a:t> susceptible of </a:t>
            </a:r>
            <a:r>
              <a:rPr lang="fr-FR" sz="2000" dirty="0" err="1"/>
              <a:t>improving</a:t>
            </a:r>
            <a:r>
              <a:rPr lang="fr-FR" sz="2000" dirty="0"/>
              <a:t> </a:t>
            </a:r>
            <a:r>
              <a:rPr lang="fr-FR" sz="2000" dirty="0" err="1"/>
              <a:t>complainants</a:t>
            </a:r>
            <a:r>
              <a:rPr lang="fr-FR" sz="2000" dirty="0"/>
              <a:t>’ situation </a:t>
            </a:r>
            <a:r>
              <a:rPr lang="fr-FR" sz="2000" dirty="0" err="1"/>
              <a:t>regarding</a:t>
            </a:r>
            <a:r>
              <a:rPr lang="fr-FR" sz="2000" dirty="0"/>
              <a:t> </a:t>
            </a:r>
            <a:r>
              <a:rPr lang="fr-FR" sz="2000" dirty="0" err="1"/>
              <a:t>access</a:t>
            </a:r>
            <a:r>
              <a:rPr lang="fr-FR" sz="2000" dirty="0"/>
              <a:t> to information:</a:t>
            </a:r>
          </a:p>
          <a:p>
            <a:pPr lvl="1">
              <a:buFontTx/>
              <a:buChar char="-"/>
            </a:pPr>
            <a:r>
              <a:rPr lang="fr-FR" sz="1800" dirty="0"/>
              <a:t>In </a:t>
            </a:r>
            <a:r>
              <a:rPr lang="fr-FR" sz="1800" dirty="0" err="1"/>
              <a:t>some</a:t>
            </a:r>
            <a:r>
              <a:rPr lang="fr-FR" sz="1800" dirty="0"/>
              <a:t> countries, civil </a:t>
            </a:r>
            <a:r>
              <a:rPr lang="fr-FR" sz="1800" dirty="0" err="1"/>
              <a:t>judges</a:t>
            </a:r>
            <a:r>
              <a:rPr lang="fr-FR" sz="1800" dirty="0"/>
              <a:t> have </a:t>
            </a:r>
            <a:r>
              <a:rPr lang="fr-FR" sz="1800" b="1" dirty="0" err="1"/>
              <a:t>investigatory</a:t>
            </a:r>
            <a:r>
              <a:rPr lang="fr-FR" sz="1800" b="1" dirty="0"/>
              <a:t> </a:t>
            </a:r>
            <a:r>
              <a:rPr lang="fr-FR" sz="1800" b="1" dirty="0" err="1"/>
              <a:t>powers</a:t>
            </a:r>
            <a:r>
              <a:rPr lang="fr-FR" sz="1800" b="1" dirty="0"/>
              <a:t> </a:t>
            </a:r>
            <a:r>
              <a:rPr lang="fr-FR" sz="1800" b="1" dirty="0" err="1"/>
              <a:t>allowing</a:t>
            </a:r>
            <a:r>
              <a:rPr lang="fr-FR" sz="1800" b="1" dirty="0"/>
              <a:t> </a:t>
            </a:r>
            <a:r>
              <a:rPr lang="fr-FR" sz="1800" b="1" dirty="0" err="1"/>
              <a:t>them</a:t>
            </a:r>
            <a:r>
              <a:rPr lang="fr-FR" sz="1800" b="1" dirty="0"/>
              <a:t> to </a:t>
            </a:r>
            <a:r>
              <a:rPr lang="fr-FR" sz="1800" b="1" dirty="0" err="1"/>
              <a:t>order</a:t>
            </a:r>
            <a:r>
              <a:rPr lang="fr-FR" sz="1800" b="1" dirty="0"/>
              <a:t> the </a:t>
            </a:r>
            <a:r>
              <a:rPr lang="fr-FR" sz="1800" b="1" dirty="0" err="1"/>
              <a:t>delivery</a:t>
            </a:r>
            <a:r>
              <a:rPr lang="fr-FR" sz="1800" b="1" dirty="0"/>
              <a:t> of certain documents</a:t>
            </a:r>
            <a:r>
              <a:rPr lang="fr-FR" sz="1800" dirty="0"/>
              <a:t>.</a:t>
            </a:r>
          </a:p>
          <a:p>
            <a:pPr marL="630000" lvl="2" indent="0">
              <a:buNone/>
            </a:pPr>
            <a:r>
              <a:rPr lang="fr-FR" sz="1600" dirty="0"/>
              <a:t>Cf. France and </a:t>
            </a:r>
            <a:r>
              <a:rPr lang="fr-FR" sz="1600" dirty="0" err="1"/>
              <a:t>Belgium</a:t>
            </a:r>
            <a:r>
              <a:rPr lang="fr-FR" sz="1600" dirty="0"/>
              <a:t> (but </a:t>
            </a:r>
            <a:r>
              <a:rPr lang="fr-FR" sz="1600" dirty="0" err="1"/>
              <a:t>issuing</a:t>
            </a:r>
            <a:r>
              <a:rPr lang="fr-FR" sz="1600" dirty="0"/>
              <a:t> of </a:t>
            </a:r>
            <a:r>
              <a:rPr lang="fr-FR" sz="1600" dirty="0" err="1"/>
              <a:t>such</a:t>
            </a:r>
            <a:r>
              <a:rPr lang="fr-FR" sz="1600" dirty="0"/>
              <a:t> </a:t>
            </a:r>
            <a:r>
              <a:rPr lang="fr-FR" sz="1600" dirty="0" err="1"/>
              <a:t>order</a:t>
            </a:r>
            <a:r>
              <a:rPr lang="fr-FR" sz="1600" dirty="0"/>
              <a:t> </a:t>
            </a:r>
            <a:r>
              <a:rPr lang="fr-FR" sz="1600" dirty="0" err="1"/>
              <a:t>conditional</a:t>
            </a:r>
            <a:r>
              <a:rPr lang="fr-FR" sz="1600" dirty="0"/>
              <a:t> on the existence of </a:t>
            </a:r>
            <a:r>
              <a:rPr lang="fr-FR" sz="1600" dirty="0" err="1"/>
              <a:t>other</a:t>
            </a:r>
            <a:r>
              <a:rPr lang="fr-FR" sz="1600" dirty="0"/>
              <a:t> </a:t>
            </a:r>
            <a:r>
              <a:rPr lang="fr-FR" sz="1600" dirty="0" err="1"/>
              <a:t>evidence</a:t>
            </a:r>
            <a:r>
              <a:rPr lang="fr-FR" sz="1600" dirty="0"/>
              <a:t>)</a:t>
            </a:r>
          </a:p>
          <a:p>
            <a:pPr lvl="1">
              <a:buFontTx/>
              <a:buChar char="-"/>
            </a:pPr>
            <a:r>
              <a:rPr lang="fr-FR" sz="1800" dirty="0"/>
              <a:t>In </a:t>
            </a:r>
            <a:r>
              <a:rPr lang="fr-FR" sz="1800" dirty="0" err="1"/>
              <a:t>some</a:t>
            </a:r>
            <a:r>
              <a:rPr lang="fr-FR" sz="1800" dirty="0"/>
              <a:t> countries, </a:t>
            </a:r>
            <a:r>
              <a:rPr lang="fr-FR" sz="1800" b="1" dirty="0"/>
              <a:t>information-</a:t>
            </a:r>
            <a:r>
              <a:rPr lang="fr-FR" sz="1800" b="1" dirty="0" err="1"/>
              <a:t>seeking</a:t>
            </a:r>
            <a:r>
              <a:rPr lang="fr-FR" sz="1800" b="1" dirty="0"/>
              <a:t> </a:t>
            </a:r>
            <a:r>
              <a:rPr lang="fr-FR" sz="1800" b="1" dirty="0" err="1"/>
              <a:t>procedures</a:t>
            </a:r>
            <a:r>
              <a:rPr lang="fr-FR" sz="1800" b="1" dirty="0"/>
              <a:t> </a:t>
            </a:r>
            <a:r>
              <a:rPr lang="fr-FR" sz="1800" dirty="0"/>
              <a:t>are </a:t>
            </a:r>
            <a:r>
              <a:rPr lang="fr-FR" sz="1800" dirty="0" err="1"/>
              <a:t>available</a:t>
            </a:r>
            <a:r>
              <a:rPr lang="fr-FR" sz="1800" dirty="0"/>
              <a:t> to all </a:t>
            </a:r>
            <a:r>
              <a:rPr lang="fr-FR" sz="1800" dirty="0" err="1"/>
              <a:t>persons</a:t>
            </a:r>
            <a:r>
              <a:rPr lang="fr-FR" sz="1800" dirty="0"/>
              <a:t> </a:t>
            </a:r>
            <a:r>
              <a:rPr lang="fr-FR" sz="1800" dirty="0" err="1"/>
              <a:t>who</a:t>
            </a:r>
            <a:r>
              <a:rPr lang="fr-FR" sz="1800" dirty="0"/>
              <a:t> </a:t>
            </a:r>
            <a:r>
              <a:rPr lang="fr-FR" sz="1800" dirty="0" err="1"/>
              <a:t>consider</a:t>
            </a:r>
            <a:r>
              <a:rPr lang="fr-FR" sz="1800" dirty="0"/>
              <a:t> </a:t>
            </a:r>
            <a:r>
              <a:rPr lang="fr-FR" sz="1800" dirty="0" err="1"/>
              <a:t>themselves</a:t>
            </a:r>
            <a:r>
              <a:rPr lang="fr-FR" sz="1800" dirty="0"/>
              <a:t> </a:t>
            </a:r>
            <a:r>
              <a:rPr lang="fr-FR" sz="1800" dirty="0" err="1"/>
              <a:t>victims</a:t>
            </a:r>
            <a:r>
              <a:rPr lang="fr-FR" sz="1800" dirty="0"/>
              <a:t> of discrimination</a:t>
            </a:r>
          </a:p>
          <a:p>
            <a:pPr marL="630000" lvl="2" indent="0">
              <a:buNone/>
            </a:pPr>
            <a:r>
              <a:rPr lang="fr-FR" sz="1600" dirty="0"/>
              <a:t>Cf. Ireland - Section 76 </a:t>
            </a:r>
            <a:r>
              <a:rPr lang="fr-FR" sz="1600" dirty="0" err="1"/>
              <a:t>Employment</a:t>
            </a:r>
            <a:r>
              <a:rPr lang="fr-FR" sz="1600" dirty="0"/>
              <a:t> </a:t>
            </a:r>
            <a:r>
              <a:rPr lang="fr-FR" sz="1600" dirty="0" err="1"/>
              <a:t>Equality</a:t>
            </a:r>
            <a:r>
              <a:rPr lang="fr-FR" sz="1600" dirty="0"/>
              <a:t> </a:t>
            </a:r>
            <a:r>
              <a:rPr lang="fr-FR" sz="1600" dirty="0" err="1"/>
              <a:t>Act</a:t>
            </a:r>
            <a:r>
              <a:rPr lang="fr-FR" sz="1600" dirty="0"/>
              <a:t> (EEA):</a:t>
            </a:r>
          </a:p>
          <a:p>
            <a:pPr lvl="2">
              <a:buFontTx/>
              <a:buChar char="-"/>
            </a:pPr>
            <a:r>
              <a:rPr lang="fr-FR" sz="1600" dirty="0" err="1"/>
              <a:t>Allows</a:t>
            </a:r>
            <a:r>
              <a:rPr lang="fr-FR" sz="1600" dirty="0"/>
              <a:t> a </a:t>
            </a:r>
            <a:r>
              <a:rPr lang="fr-FR" sz="1600" dirty="0" err="1"/>
              <a:t>person</a:t>
            </a:r>
            <a:r>
              <a:rPr lang="fr-FR" sz="1600" dirty="0"/>
              <a:t> </a:t>
            </a:r>
            <a:r>
              <a:rPr lang="fr-FR" sz="1600" dirty="0" err="1"/>
              <a:t>seeking</a:t>
            </a:r>
            <a:r>
              <a:rPr lang="fr-FR" sz="1600" dirty="0"/>
              <a:t> </a:t>
            </a:r>
            <a:r>
              <a:rPr lang="fr-FR" sz="1600" dirty="0" err="1"/>
              <a:t>redress</a:t>
            </a:r>
            <a:r>
              <a:rPr lang="fr-FR" sz="1600" dirty="0"/>
              <a:t> for discrimination to </a:t>
            </a:r>
            <a:r>
              <a:rPr lang="fr-FR" sz="1600" dirty="0" err="1"/>
              <a:t>request</a:t>
            </a:r>
            <a:r>
              <a:rPr lang="fr-FR" sz="1600" dirty="0"/>
              <a:t> information </a:t>
            </a:r>
            <a:r>
              <a:rPr lang="fr-FR" sz="1600" dirty="0" err="1"/>
              <a:t>from</a:t>
            </a:r>
            <a:r>
              <a:rPr lang="fr-FR" sz="1600" dirty="0"/>
              <a:t> the </a:t>
            </a:r>
            <a:r>
              <a:rPr lang="fr-FR" sz="1600" dirty="0" err="1"/>
              <a:t>alleged</a:t>
            </a:r>
            <a:r>
              <a:rPr lang="fr-FR" sz="1600" dirty="0"/>
              <a:t> </a:t>
            </a:r>
            <a:r>
              <a:rPr lang="fr-FR" sz="1600" dirty="0" err="1"/>
              <a:t>discriminator</a:t>
            </a:r>
            <a:r>
              <a:rPr lang="fr-FR" sz="1600" dirty="0"/>
              <a:t>, </a:t>
            </a:r>
            <a:r>
              <a:rPr lang="fr-FR" sz="1600" dirty="0" err="1"/>
              <a:t>using</a:t>
            </a:r>
            <a:r>
              <a:rPr lang="fr-FR" sz="1600" dirty="0"/>
              <a:t> the </a:t>
            </a:r>
            <a:r>
              <a:rPr lang="fr-FR" sz="1600" dirty="0" err="1"/>
              <a:t>form</a:t>
            </a:r>
            <a:r>
              <a:rPr lang="fr-FR" sz="1600" dirty="0"/>
              <a:t> </a:t>
            </a:r>
            <a:r>
              <a:rPr lang="fr-FR" sz="1600" dirty="0" err="1"/>
              <a:t>prescribed</a:t>
            </a:r>
            <a:r>
              <a:rPr lang="fr-FR" sz="1600" dirty="0"/>
              <a:t> by the </a:t>
            </a:r>
            <a:r>
              <a:rPr lang="fr-FR" sz="1600" dirty="0" err="1"/>
              <a:t>regulation</a:t>
            </a:r>
            <a:r>
              <a:rPr lang="fr-FR" sz="1600" dirty="0"/>
              <a:t>.</a:t>
            </a:r>
          </a:p>
          <a:p>
            <a:pPr lvl="2">
              <a:buFontTx/>
              <a:buChar char="-"/>
            </a:pPr>
            <a:r>
              <a:rPr lang="fr-FR" sz="1600" dirty="0"/>
              <a:t>Courts </a:t>
            </a:r>
            <a:r>
              <a:rPr lang="fr-FR" sz="1600" dirty="0" err="1"/>
              <a:t>may</a:t>
            </a:r>
            <a:r>
              <a:rPr lang="fr-FR" sz="1600" dirty="0"/>
              <a:t> </a:t>
            </a:r>
            <a:r>
              <a:rPr lang="fr-FR" sz="1600" dirty="0" err="1"/>
              <a:t>draw</a:t>
            </a:r>
            <a:r>
              <a:rPr lang="fr-FR" sz="1600" dirty="0"/>
              <a:t> </a:t>
            </a:r>
            <a:r>
              <a:rPr lang="fr-FR" sz="1600" dirty="0" err="1"/>
              <a:t>such</a:t>
            </a:r>
            <a:r>
              <a:rPr lang="fr-FR" sz="1600" dirty="0"/>
              <a:t> </a:t>
            </a:r>
            <a:r>
              <a:rPr lang="fr-FR" sz="1600" dirty="0" err="1"/>
              <a:t>inferences</a:t>
            </a:r>
            <a:r>
              <a:rPr lang="fr-FR" sz="1600" dirty="0"/>
              <a:t> as are </a:t>
            </a:r>
            <a:r>
              <a:rPr lang="fr-FR" sz="1600" dirty="0" err="1"/>
              <a:t>appropriate</a:t>
            </a:r>
            <a:r>
              <a:rPr lang="fr-FR" sz="1600" dirty="0"/>
              <a:t> </a:t>
            </a:r>
            <a:r>
              <a:rPr lang="fr-FR" sz="1600" dirty="0" err="1"/>
              <a:t>from</a:t>
            </a:r>
            <a:r>
              <a:rPr lang="fr-FR" sz="1600" dirty="0"/>
              <a:t> a </a:t>
            </a:r>
            <a:r>
              <a:rPr lang="fr-FR" sz="1600" dirty="0" err="1"/>
              <a:t>failure</a:t>
            </a:r>
            <a:r>
              <a:rPr lang="fr-FR" sz="1600" dirty="0"/>
              <a:t> to </a:t>
            </a:r>
            <a:r>
              <a:rPr lang="fr-FR" sz="1600" dirty="0" err="1"/>
              <a:t>supply</a:t>
            </a:r>
            <a:r>
              <a:rPr lang="fr-FR" sz="1600" dirty="0"/>
              <a:t> the information </a:t>
            </a:r>
            <a:r>
              <a:rPr lang="fr-FR" sz="1600" dirty="0" err="1"/>
              <a:t>sought</a:t>
            </a:r>
            <a:r>
              <a:rPr lang="fr-FR" sz="1600" dirty="0"/>
              <a:t> </a:t>
            </a:r>
            <a:r>
              <a:rPr lang="fr-FR" sz="1600" dirty="0" err="1"/>
              <a:t>under</a:t>
            </a:r>
            <a:r>
              <a:rPr lang="fr-FR" sz="1600" dirty="0"/>
              <a:t> Section 76 (EEA, Section 81).  </a:t>
            </a:r>
          </a:p>
          <a:p>
            <a:pPr lvl="2">
              <a:buFontTx/>
              <a:buChar char="-"/>
            </a:pPr>
            <a:endParaRPr lang="fr-FR" sz="1600" dirty="0"/>
          </a:p>
        </p:txBody>
      </p:sp>
    </p:spTree>
    <p:extLst>
      <p:ext uri="{BB962C8B-B14F-4D97-AF65-F5344CB8AC3E}">
        <p14:creationId xmlns:p14="http://schemas.microsoft.com/office/powerpoint/2010/main" val="163760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481174-8D5A-A941-A127-B28CBA83C37A}"/>
              </a:ext>
            </a:extLst>
          </p:cNvPr>
          <p:cNvSpPr>
            <a:spLocks noGrp="1"/>
          </p:cNvSpPr>
          <p:nvPr>
            <p:ph type="title"/>
          </p:nvPr>
        </p:nvSpPr>
        <p:spPr/>
        <p:txBody>
          <a:bodyPr/>
          <a:lstStyle/>
          <a:p>
            <a:r>
              <a:rPr lang="fr-FR" dirty="0"/>
              <a:t>The sharing of the </a:t>
            </a:r>
            <a:r>
              <a:rPr lang="fr-FR" dirty="0" err="1"/>
              <a:t>burden</a:t>
            </a:r>
            <a:r>
              <a:rPr lang="fr-FR" dirty="0"/>
              <a:t> of proof: </a:t>
            </a:r>
            <a:br>
              <a:rPr lang="fr-FR" dirty="0"/>
            </a:br>
            <a:r>
              <a:rPr lang="fr-FR" dirty="0"/>
              <a:t>how </a:t>
            </a:r>
            <a:r>
              <a:rPr lang="fr-FR" dirty="0" err="1"/>
              <a:t>does</a:t>
            </a:r>
            <a:r>
              <a:rPr lang="fr-FR" dirty="0"/>
              <a:t> </a:t>
            </a:r>
            <a:r>
              <a:rPr lang="fr-FR" dirty="0" err="1"/>
              <a:t>it</a:t>
            </a:r>
            <a:r>
              <a:rPr lang="fr-FR" dirty="0"/>
              <a:t> </a:t>
            </a:r>
            <a:r>
              <a:rPr lang="fr-FR" dirty="0" err="1"/>
              <a:t>work</a:t>
            </a:r>
            <a:r>
              <a:rPr lang="fr-FR" dirty="0"/>
              <a:t>?</a:t>
            </a:r>
          </a:p>
        </p:txBody>
      </p:sp>
      <p:sp>
        <p:nvSpPr>
          <p:cNvPr id="3" name="Espace réservé du contenu 2">
            <a:extLst>
              <a:ext uri="{FF2B5EF4-FFF2-40B4-BE49-F238E27FC236}">
                <a16:creationId xmlns:a16="http://schemas.microsoft.com/office/drawing/2014/main" id="{3D83B00F-3CEF-8D42-BAC3-52B9D7B8CB00}"/>
              </a:ext>
            </a:extLst>
          </p:cNvPr>
          <p:cNvSpPr>
            <a:spLocks noGrp="1"/>
          </p:cNvSpPr>
          <p:nvPr>
            <p:ph idx="1"/>
          </p:nvPr>
        </p:nvSpPr>
        <p:spPr/>
        <p:txBody>
          <a:bodyPr>
            <a:normAutofit/>
          </a:bodyPr>
          <a:lstStyle/>
          <a:p>
            <a:pPr marL="0" indent="0">
              <a:buNone/>
            </a:pPr>
            <a:r>
              <a:rPr lang="fr-FR" sz="2400" dirty="0"/>
              <a:t>'</a:t>
            </a:r>
            <a:r>
              <a:rPr lang="fr-FR" sz="2400" dirty="0" err="1"/>
              <a:t>Member</a:t>
            </a:r>
            <a:r>
              <a:rPr lang="fr-FR" sz="2400" dirty="0"/>
              <a:t> states </a:t>
            </a:r>
            <a:r>
              <a:rPr lang="fr-FR" sz="2400" dirty="0" err="1"/>
              <a:t>shall</a:t>
            </a:r>
            <a:r>
              <a:rPr lang="fr-FR" sz="2400" dirty="0"/>
              <a:t> </a:t>
            </a:r>
            <a:r>
              <a:rPr lang="fr-FR" sz="2400" dirty="0" err="1"/>
              <a:t>take</a:t>
            </a:r>
            <a:r>
              <a:rPr lang="fr-FR" sz="2400" dirty="0"/>
              <a:t> </a:t>
            </a:r>
            <a:r>
              <a:rPr lang="fr-FR" sz="2400" dirty="0" err="1"/>
              <a:t>such</a:t>
            </a:r>
            <a:r>
              <a:rPr lang="fr-FR" sz="2400" dirty="0"/>
              <a:t> </a:t>
            </a:r>
            <a:r>
              <a:rPr lang="fr-FR" sz="2400" dirty="0" err="1"/>
              <a:t>measures</a:t>
            </a:r>
            <a:r>
              <a:rPr lang="fr-FR" sz="2400" dirty="0"/>
              <a:t> as are </a:t>
            </a:r>
            <a:r>
              <a:rPr lang="fr-FR" sz="2400" dirty="0" err="1"/>
              <a:t>necessary</a:t>
            </a:r>
            <a:r>
              <a:rPr lang="fr-FR" sz="2400" dirty="0"/>
              <a:t>, in accordance </a:t>
            </a:r>
            <a:r>
              <a:rPr lang="fr-FR" sz="2400" dirty="0" err="1"/>
              <a:t>with</a:t>
            </a:r>
            <a:r>
              <a:rPr lang="fr-FR" sz="2400" dirty="0"/>
              <a:t> </a:t>
            </a:r>
            <a:r>
              <a:rPr lang="fr-FR" sz="2400" dirty="0" err="1"/>
              <a:t>their</a:t>
            </a:r>
            <a:r>
              <a:rPr lang="fr-FR" sz="2400" dirty="0"/>
              <a:t> national </a:t>
            </a:r>
            <a:r>
              <a:rPr lang="fr-FR" sz="2400" dirty="0" err="1"/>
              <a:t>judicial</a:t>
            </a:r>
            <a:r>
              <a:rPr lang="fr-FR" sz="2400" dirty="0"/>
              <a:t> </a:t>
            </a:r>
            <a:r>
              <a:rPr lang="fr-FR" sz="2400" dirty="0" err="1"/>
              <a:t>systems</a:t>
            </a:r>
            <a:r>
              <a:rPr lang="fr-FR" sz="2400" dirty="0"/>
              <a:t>, to </a:t>
            </a:r>
            <a:r>
              <a:rPr lang="fr-FR" sz="2400" dirty="0" err="1"/>
              <a:t>ensure</a:t>
            </a:r>
            <a:r>
              <a:rPr lang="fr-FR" sz="2400" dirty="0"/>
              <a:t> </a:t>
            </a:r>
            <a:r>
              <a:rPr lang="fr-FR" sz="2400" dirty="0" err="1"/>
              <a:t>that</a:t>
            </a:r>
            <a:r>
              <a:rPr lang="fr-FR" sz="2400" dirty="0"/>
              <a:t>, </a:t>
            </a:r>
            <a:r>
              <a:rPr lang="fr-FR" sz="2400" dirty="0" err="1"/>
              <a:t>when</a:t>
            </a:r>
            <a:r>
              <a:rPr lang="fr-FR" sz="2400" dirty="0"/>
              <a:t> </a:t>
            </a:r>
            <a:r>
              <a:rPr lang="fr-FR" sz="2400" dirty="0" err="1"/>
              <a:t>persons</a:t>
            </a:r>
            <a:r>
              <a:rPr lang="fr-FR" sz="2400" dirty="0"/>
              <a:t> </a:t>
            </a:r>
            <a:r>
              <a:rPr lang="fr-FR" sz="2400" dirty="0" err="1"/>
              <a:t>who</a:t>
            </a:r>
            <a:r>
              <a:rPr lang="fr-FR" sz="2400" dirty="0"/>
              <a:t> </a:t>
            </a:r>
            <a:r>
              <a:rPr lang="fr-FR" sz="2400" dirty="0" err="1"/>
              <a:t>consider</a:t>
            </a:r>
            <a:r>
              <a:rPr lang="fr-FR" sz="2400" dirty="0"/>
              <a:t> </a:t>
            </a:r>
            <a:r>
              <a:rPr lang="fr-FR" sz="2400" dirty="0" err="1"/>
              <a:t>themselves</a:t>
            </a:r>
            <a:r>
              <a:rPr lang="fr-FR" sz="2400" dirty="0"/>
              <a:t> </a:t>
            </a:r>
            <a:r>
              <a:rPr lang="fr-FR" sz="2400" dirty="0" err="1"/>
              <a:t>wronged</a:t>
            </a:r>
            <a:r>
              <a:rPr lang="fr-FR" sz="2400" dirty="0"/>
              <a:t> </a:t>
            </a:r>
            <a:r>
              <a:rPr lang="fr-FR" sz="2400" dirty="0" err="1"/>
              <a:t>because</a:t>
            </a:r>
            <a:r>
              <a:rPr lang="fr-FR" sz="2400" dirty="0"/>
              <a:t> the </a:t>
            </a:r>
            <a:r>
              <a:rPr lang="fr-FR" sz="2400" dirty="0" err="1"/>
              <a:t>principle</a:t>
            </a:r>
            <a:r>
              <a:rPr lang="fr-FR" sz="2400" dirty="0"/>
              <a:t> of </a:t>
            </a:r>
            <a:r>
              <a:rPr lang="fr-FR" sz="2400" dirty="0" err="1"/>
              <a:t>equal</a:t>
            </a:r>
            <a:r>
              <a:rPr lang="fr-FR" sz="2400" dirty="0"/>
              <a:t> </a:t>
            </a:r>
            <a:r>
              <a:rPr lang="fr-FR" sz="2400" dirty="0" err="1"/>
              <a:t>treatment</a:t>
            </a:r>
            <a:r>
              <a:rPr lang="fr-FR" sz="2400" dirty="0"/>
              <a:t> has not been </a:t>
            </a:r>
            <a:r>
              <a:rPr lang="fr-FR" sz="2400" dirty="0" err="1"/>
              <a:t>applied</a:t>
            </a:r>
            <a:r>
              <a:rPr lang="fr-FR" sz="2400" dirty="0"/>
              <a:t> to </a:t>
            </a:r>
            <a:r>
              <a:rPr lang="fr-FR" sz="2400" dirty="0" err="1"/>
              <a:t>them</a:t>
            </a:r>
            <a:r>
              <a:rPr lang="fr-FR" sz="2400" dirty="0"/>
              <a:t> </a:t>
            </a:r>
            <a:r>
              <a:rPr lang="fr-FR" sz="2400" dirty="0" err="1"/>
              <a:t>establish</a:t>
            </a:r>
            <a:r>
              <a:rPr lang="fr-FR" sz="2400" dirty="0"/>
              <a:t>, </a:t>
            </a:r>
            <a:r>
              <a:rPr lang="fr-FR" sz="2400" dirty="0" err="1"/>
              <a:t>before</a:t>
            </a:r>
            <a:r>
              <a:rPr lang="fr-FR" sz="2400" dirty="0"/>
              <a:t> a court or </a:t>
            </a:r>
            <a:r>
              <a:rPr lang="fr-FR" sz="2400" dirty="0" err="1"/>
              <a:t>other</a:t>
            </a:r>
            <a:r>
              <a:rPr lang="fr-FR" sz="2400" dirty="0"/>
              <a:t> </a:t>
            </a:r>
            <a:r>
              <a:rPr lang="fr-FR" sz="2400" dirty="0" err="1"/>
              <a:t>competent</a:t>
            </a:r>
            <a:r>
              <a:rPr lang="fr-FR" sz="2400" dirty="0"/>
              <a:t> </a:t>
            </a:r>
            <a:r>
              <a:rPr lang="fr-FR" sz="2400" dirty="0" err="1"/>
              <a:t>authority</a:t>
            </a:r>
            <a:r>
              <a:rPr lang="fr-FR" sz="2400" dirty="0"/>
              <a:t>, </a:t>
            </a:r>
            <a:r>
              <a:rPr lang="fr-FR" sz="2400" dirty="0" err="1"/>
              <a:t>facts</a:t>
            </a:r>
            <a:r>
              <a:rPr lang="fr-FR" sz="2400" dirty="0"/>
              <a:t> </a:t>
            </a:r>
            <a:r>
              <a:rPr lang="fr-FR" sz="2400" dirty="0" err="1"/>
              <a:t>from</a:t>
            </a:r>
            <a:r>
              <a:rPr lang="fr-FR" sz="2400" dirty="0"/>
              <a:t> </a:t>
            </a:r>
            <a:r>
              <a:rPr lang="fr-FR" sz="2400" dirty="0" err="1"/>
              <a:t>which</a:t>
            </a:r>
            <a:r>
              <a:rPr lang="fr-FR" sz="2400" dirty="0"/>
              <a:t> </a:t>
            </a:r>
            <a:r>
              <a:rPr lang="fr-FR" sz="2400" dirty="0" err="1"/>
              <a:t>it</a:t>
            </a:r>
            <a:r>
              <a:rPr lang="fr-FR" sz="2400" dirty="0"/>
              <a:t> </a:t>
            </a:r>
            <a:r>
              <a:rPr lang="fr-FR" sz="2400" dirty="0" err="1"/>
              <a:t>may</a:t>
            </a:r>
            <a:r>
              <a:rPr lang="fr-FR" sz="2400" dirty="0"/>
              <a:t> </a:t>
            </a:r>
            <a:r>
              <a:rPr lang="fr-FR" sz="2400" dirty="0" err="1"/>
              <a:t>be</a:t>
            </a:r>
            <a:r>
              <a:rPr lang="fr-FR" sz="2400" dirty="0"/>
              <a:t> </a:t>
            </a:r>
            <a:r>
              <a:rPr lang="fr-FR" sz="2400" dirty="0" err="1"/>
              <a:t>presumed</a:t>
            </a:r>
            <a:r>
              <a:rPr lang="fr-FR" sz="2400" dirty="0"/>
              <a:t> </a:t>
            </a:r>
            <a:r>
              <a:rPr lang="fr-FR" sz="2400" dirty="0" err="1"/>
              <a:t>that</a:t>
            </a:r>
            <a:r>
              <a:rPr lang="fr-FR" sz="2400" dirty="0"/>
              <a:t> </a:t>
            </a:r>
            <a:r>
              <a:rPr lang="fr-FR" sz="2400" dirty="0" err="1"/>
              <a:t>there</a:t>
            </a:r>
            <a:r>
              <a:rPr lang="fr-FR" sz="2400" dirty="0"/>
              <a:t> has been direct or indirect discrimination, </a:t>
            </a:r>
            <a:r>
              <a:rPr lang="fr-FR" sz="2400" dirty="0" err="1"/>
              <a:t>it</a:t>
            </a:r>
            <a:r>
              <a:rPr lang="fr-FR" sz="2400" dirty="0"/>
              <a:t> </a:t>
            </a:r>
            <a:r>
              <a:rPr lang="fr-FR" sz="2400" dirty="0" err="1"/>
              <a:t>shall</a:t>
            </a:r>
            <a:r>
              <a:rPr lang="fr-FR" sz="2400" dirty="0"/>
              <a:t> </a:t>
            </a:r>
            <a:r>
              <a:rPr lang="fr-FR" sz="2400" dirty="0" err="1"/>
              <a:t>be</a:t>
            </a:r>
            <a:r>
              <a:rPr lang="fr-FR" sz="2400" dirty="0"/>
              <a:t> for the </a:t>
            </a:r>
            <a:r>
              <a:rPr lang="fr-FR" sz="2400" dirty="0" err="1"/>
              <a:t>respondent</a:t>
            </a:r>
            <a:r>
              <a:rPr lang="fr-FR" sz="2400" dirty="0"/>
              <a:t> to </a:t>
            </a:r>
            <a:r>
              <a:rPr lang="fr-FR" sz="2400" dirty="0" err="1"/>
              <a:t>prove</a:t>
            </a:r>
            <a:r>
              <a:rPr lang="fr-FR" sz="2400" dirty="0"/>
              <a:t> </a:t>
            </a:r>
            <a:r>
              <a:rPr lang="fr-FR" sz="2400" dirty="0" err="1"/>
              <a:t>that</a:t>
            </a:r>
            <a:r>
              <a:rPr lang="fr-FR" sz="2400" dirty="0"/>
              <a:t> </a:t>
            </a:r>
            <a:r>
              <a:rPr lang="fr-FR" sz="2400" dirty="0" err="1"/>
              <a:t>there</a:t>
            </a:r>
            <a:r>
              <a:rPr lang="fr-FR" sz="2400" dirty="0"/>
              <a:t> has been no </a:t>
            </a:r>
            <a:r>
              <a:rPr lang="fr-FR" sz="2400" dirty="0" err="1"/>
              <a:t>breach</a:t>
            </a:r>
            <a:r>
              <a:rPr lang="fr-FR" sz="2400" dirty="0"/>
              <a:t> of the </a:t>
            </a:r>
            <a:r>
              <a:rPr lang="fr-FR" sz="2400" dirty="0" err="1"/>
              <a:t>principle</a:t>
            </a:r>
            <a:r>
              <a:rPr lang="fr-FR" sz="2400" dirty="0"/>
              <a:t> of </a:t>
            </a:r>
            <a:r>
              <a:rPr lang="fr-FR" sz="2400" dirty="0" err="1"/>
              <a:t>equal</a:t>
            </a:r>
            <a:r>
              <a:rPr lang="fr-FR" sz="2400" dirty="0"/>
              <a:t> </a:t>
            </a:r>
            <a:r>
              <a:rPr lang="fr-FR" sz="2400" dirty="0" err="1"/>
              <a:t>treatment</a:t>
            </a:r>
            <a:r>
              <a:rPr lang="fr-FR" sz="2400" dirty="0"/>
              <a:t>’</a:t>
            </a:r>
            <a:r>
              <a:rPr lang="fr-FR" sz="2000" dirty="0"/>
              <a:t> </a:t>
            </a:r>
          </a:p>
          <a:p>
            <a:pPr marL="0" indent="0">
              <a:buNone/>
            </a:pPr>
            <a:r>
              <a:rPr lang="fr-FR" sz="2000" dirty="0"/>
              <a:t>(Art. 8 Race Directive;  Art. 13 </a:t>
            </a:r>
            <a:r>
              <a:rPr lang="fr-FR" sz="2000" dirty="0" err="1"/>
              <a:t>Employment</a:t>
            </a:r>
            <a:r>
              <a:rPr lang="fr-FR" sz="2000" dirty="0"/>
              <a:t> Directive; Art. 9 </a:t>
            </a:r>
            <a:r>
              <a:rPr lang="fr-FR" sz="2000" dirty="0" err="1"/>
              <a:t>Gender</a:t>
            </a:r>
            <a:r>
              <a:rPr lang="fr-FR" sz="2000" dirty="0"/>
              <a:t> </a:t>
            </a:r>
            <a:r>
              <a:rPr lang="fr-FR" sz="2000" dirty="0" err="1"/>
              <a:t>Equality</a:t>
            </a:r>
            <a:r>
              <a:rPr lang="fr-FR" sz="2000" dirty="0"/>
              <a:t> in Access to </a:t>
            </a:r>
            <a:r>
              <a:rPr lang="fr-FR" sz="2000" dirty="0" err="1"/>
              <a:t>Goods</a:t>
            </a:r>
            <a:r>
              <a:rPr lang="fr-FR" sz="2000" dirty="0"/>
              <a:t> and Services Directive; Art. 19 </a:t>
            </a:r>
            <a:r>
              <a:rPr lang="fr-FR" sz="2000" dirty="0" err="1"/>
              <a:t>Recast</a:t>
            </a:r>
            <a:r>
              <a:rPr lang="fr-FR" sz="2000" dirty="0"/>
              <a:t> </a:t>
            </a:r>
            <a:r>
              <a:rPr lang="fr-FR" sz="2000" dirty="0" err="1"/>
              <a:t>Gender</a:t>
            </a:r>
            <a:r>
              <a:rPr lang="fr-FR" sz="2000" dirty="0"/>
              <a:t> Directive) </a:t>
            </a:r>
          </a:p>
        </p:txBody>
      </p:sp>
    </p:spTree>
    <p:extLst>
      <p:ext uri="{BB962C8B-B14F-4D97-AF65-F5344CB8AC3E}">
        <p14:creationId xmlns:p14="http://schemas.microsoft.com/office/powerpoint/2010/main" val="3216905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AB27D1-A316-F94D-8DF2-333FB5BEA48E}"/>
              </a:ext>
            </a:extLst>
          </p:cNvPr>
          <p:cNvSpPr>
            <a:spLocks noGrp="1"/>
          </p:cNvSpPr>
          <p:nvPr>
            <p:ph type="title"/>
          </p:nvPr>
        </p:nvSpPr>
        <p:spPr/>
        <p:txBody>
          <a:bodyPr/>
          <a:lstStyle/>
          <a:p>
            <a:r>
              <a:rPr lang="fr-FR" dirty="0"/>
              <a:t>The sharing of the </a:t>
            </a:r>
            <a:r>
              <a:rPr lang="fr-FR" dirty="0" err="1"/>
              <a:t>burden</a:t>
            </a:r>
            <a:r>
              <a:rPr lang="fr-FR" dirty="0"/>
              <a:t> of proof: </a:t>
            </a:r>
            <a:br>
              <a:rPr lang="fr-FR" dirty="0"/>
            </a:br>
            <a:r>
              <a:rPr lang="fr-FR" dirty="0"/>
              <a:t>how </a:t>
            </a:r>
            <a:r>
              <a:rPr lang="fr-FR" dirty="0" err="1"/>
              <a:t>does</a:t>
            </a:r>
            <a:r>
              <a:rPr lang="fr-FR" dirty="0"/>
              <a:t> </a:t>
            </a:r>
            <a:r>
              <a:rPr lang="fr-FR" dirty="0" err="1"/>
              <a:t>it</a:t>
            </a:r>
            <a:r>
              <a:rPr lang="fr-FR" dirty="0"/>
              <a:t> </a:t>
            </a:r>
            <a:r>
              <a:rPr lang="fr-FR" dirty="0" err="1"/>
              <a:t>work</a:t>
            </a:r>
            <a:r>
              <a:rPr lang="fr-FR" dirty="0"/>
              <a:t>?</a:t>
            </a:r>
          </a:p>
        </p:txBody>
      </p:sp>
      <p:sp>
        <p:nvSpPr>
          <p:cNvPr id="3" name="Espace réservé du contenu 2">
            <a:extLst>
              <a:ext uri="{FF2B5EF4-FFF2-40B4-BE49-F238E27FC236}">
                <a16:creationId xmlns:a16="http://schemas.microsoft.com/office/drawing/2014/main" id="{9A0F30C9-EBA0-6048-89BE-880ECED1B870}"/>
              </a:ext>
            </a:extLst>
          </p:cNvPr>
          <p:cNvSpPr>
            <a:spLocks noGrp="1"/>
          </p:cNvSpPr>
          <p:nvPr>
            <p:ph idx="1"/>
          </p:nvPr>
        </p:nvSpPr>
        <p:spPr/>
        <p:txBody>
          <a:bodyPr/>
          <a:lstStyle/>
          <a:p>
            <a:r>
              <a:rPr lang="fr-FR" sz="2400" dirty="0" err="1"/>
              <a:t>Two</a:t>
            </a:r>
            <a:r>
              <a:rPr lang="fr-FR" sz="2400" dirty="0"/>
              <a:t>-stage test</a:t>
            </a:r>
            <a:r>
              <a:rPr lang="fr-FR" dirty="0"/>
              <a:t>:</a:t>
            </a:r>
          </a:p>
          <a:p>
            <a:pPr lvl="1"/>
            <a:r>
              <a:rPr lang="fr-FR" sz="2000" dirty="0"/>
              <a:t>1. The </a:t>
            </a:r>
            <a:r>
              <a:rPr lang="fr-FR" sz="2000" dirty="0" err="1"/>
              <a:t>complainant</a:t>
            </a:r>
            <a:r>
              <a:rPr lang="fr-FR" sz="2000" dirty="0"/>
              <a:t> must </a:t>
            </a:r>
            <a:r>
              <a:rPr lang="fr-FR" sz="2000" dirty="0" err="1"/>
              <a:t>establish</a:t>
            </a:r>
            <a:r>
              <a:rPr lang="fr-FR" sz="2000" dirty="0"/>
              <a:t> </a:t>
            </a:r>
            <a:r>
              <a:rPr lang="fr-FR" sz="2000" dirty="0" err="1"/>
              <a:t>facts</a:t>
            </a:r>
            <a:r>
              <a:rPr lang="fr-FR" sz="2000" dirty="0"/>
              <a:t> </a:t>
            </a:r>
            <a:r>
              <a:rPr lang="fr-FR" sz="2000" dirty="0" err="1"/>
              <a:t>from</a:t>
            </a:r>
            <a:r>
              <a:rPr lang="fr-FR" sz="2000" dirty="0"/>
              <a:t> </a:t>
            </a:r>
            <a:r>
              <a:rPr lang="fr-FR" sz="2000" dirty="0" err="1"/>
              <a:t>which</a:t>
            </a:r>
            <a:r>
              <a:rPr lang="fr-FR" sz="2000" dirty="0"/>
              <a:t> </a:t>
            </a:r>
            <a:r>
              <a:rPr lang="fr-FR" sz="2000" dirty="0" err="1"/>
              <a:t>it</a:t>
            </a:r>
            <a:r>
              <a:rPr lang="fr-FR" sz="2000" dirty="0"/>
              <a:t> </a:t>
            </a:r>
            <a:r>
              <a:rPr lang="fr-FR" sz="2000" dirty="0" err="1"/>
              <a:t>may</a:t>
            </a:r>
            <a:r>
              <a:rPr lang="fr-FR" sz="2000" dirty="0"/>
              <a:t> </a:t>
            </a:r>
            <a:r>
              <a:rPr lang="fr-FR" sz="2000" dirty="0" err="1"/>
              <a:t>be</a:t>
            </a:r>
            <a:r>
              <a:rPr lang="fr-FR" sz="2000" dirty="0"/>
              <a:t> </a:t>
            </a:r>
            <a:r>
              <a:rPr lang="fr-FR" sz="2000" dirty="0" err="1"/>
              <a:t>presumed</a:t>
            </a:r>
            <a:r>
              <a:rPr lang="fr-FR" sz="2000" dirty="0"/>
              <a:t> </a:t>
            </a:r>
            <a:r>
              <a:rPr lang="fr-FR" sz="2000" dirty="0" err="1"/>
              <a:t>that</a:t>
            </a:r>
            <a:r>
              <a:rPr lang="fr-FR" sz="2000" dirty="0"/>
              <a:t> </a:t>
            </a:r>
            <a:r>
              <a:rPr lang="fr-FR" sz="2000" dirty="0" err="1"/>
              <a:t>there</a:t>
            </a:r>
            <a:r>
              <a:rPr lang="fr-FR" sz="2000" dirty="0"/>
              <a:t> has been direct or indirect discrimination, i.e. </a:t>
            </a:r>
            <a:r>
              <a:rPr lang="fr-FR" sz="2000" dirty="0" err="1"/>
              <a:t>establish</a:t>
            </a:r>
            <a:r>
              <a:rPr lang="fr-FR" sz="2000" dirty="0"/>
              <a:t> a prima </a:t>
            </a:r>
            <a:r>
              <a:rPr lang="fr-FR" sz="2000" dirty="0" err="1"/>
              <a:t>facie</a:t>
            </a:r>
            <a:r>
              <a:rPr lang="fr-FR" sz="2000" dirty="0"/>
              <a:t> case of discrimination.</a:t>
            </a:r>
          </a:p>
          <a:p>
            <a:pPr lvl="1"/>
            <a:r>
              <a:rPr lang="fr-FR" sz="2000" dirty="0"/>
              <a:t>2. If the Court </a:t>
            </a:r>
            <a:r>
              <a:rPr lang="fr-FR" sz="2000" dirty="0" err="1"/>
              <a:t>deems</a:t>
            </a:r>
            <a:r>
              <a:rPr lang="fr-FR" sz="2000" dirty="0"/>
              <a:t> </a:t>
            </a:r>
            <a:r>
              <a:rPr lang="fr-FR" sz="2000" dirty="0" err="1"/>
              <a:t>that</a:t>
            </a:r>
            <a:r>
              <a:rPr lang="fr-FR" sz="2000" dirty="0"/>
              <a:t> a prima </a:t>
            </a:r>
            <a:r>
              <a:rPr lang="fr-FR" sz="2000" dirty="0" err="1"/>
              <a:t>facie</a:t>
            </a:r>
            <a:r>
              <a:rPr lang="fr-FR" sz="2000" dirty="0"/>
              <a:t> case of discrimination has been </a:t>
            </a:r>
            <a:r>
              <a:rPr lang="fr-FR" sz="2000" dirty="0" err="1"/>
              <a:t>established</a:t>
            </a:r>
            <a:r>
              <a:rPr lang="fr-FR" sz="2000" dirty="0"/>
              <a:t>, the </a:t>
            </a:r>
            <a:r>
              <a:rPr lang="fr-FR" sz="2000" dirty="0" err="1"/>
              <a:t>respondent</a:t>
            </a:r>
            <a:r>
              <a:rPr lang="fr-FR" sz="2000" dirty="0"/>
              <a:t> </a:t>
            </a:r>
            <a:r>
              <a:rPr lang="fr-FR" sz="2000" dirty="0" err="1"/>
              <a:t>may</a:t>
            </a:r>
            <a:r>
              <a:rPr lang="fr-FR" sz="2000" dirty="0"/>
              <a:t> </a:t>
            </a:r>
            <a:r>
              <a:rPr lang="fr-FR" sz="2000" dirty="0" err="1"/>
              <a:t>try</a:t>
            </a:r>
            <a:r>
              <a:rPr lang="fr-FR" sz="2000" dirty="0"/>
              <a:t> to rebut  the </a:t>
            </a:r>
            <a:r>
              <a:rPr lang="fr-FR" sz="2000" dirty="0" err="1"/>
              <a:t>presumption</a:t>
            </a:r>
            <a:r>
              <a:rPr lang="fr-FR" sz="2000" dirty="0"/>
              <a:t> by </a:t>
            </a:r>
            <a:r>
              <a:rPr lang="fr-FR" sz="2000" dirty="0" err="1"/>
              <a:t>proving</a:t>
            </a:r>
            <a:r>
              <a:rPr lang="fr-FR" sz="2000" dirty="0"/>
              <a:t> </a:t>
            </a:r>
            <a:r>
              <a:rPr lang="fr-FR" sz="2000" dirty="0" err="1"/>
              <a:t>that</a:t>
            </a:r>
            <a:r>
              <a:rPr lang="fr-FR" sz="2000" dirty="0"/>
              <a:t> no discrimination has </a:t>
            </a:r>
            <a:r>
              <a:rPr lang="fr-FR" sz="2000" dirty="0" err="1"/>
              <a:t>occurred</a:t>
            </a:r>
            <a:r>
              <a:rPr lang="fr-FR" sz="2000" dirty="0"/>
              <a:t>.</a:t>
            </a:r>
          </a:p>
        </p:txBody>
      </p:sp>
    </p:spTree>
    <p:extLst>
      <p:ext uri="{BB962C8B-B14F-4D97-AF65-F5344CB8AC3E}">
        <p14:creationId xmlns:p14="http://schemas.microsoft.com/office/powerpoint/2010/main" val="2658384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B0966F-6272-6E43-84C8-E3FC5768BE2C}"/>
              </a:ext>
            </a:extLst>
          </p:cNvPr>
          <p:cNvSpPr>
            <a:spLocks noGrp="1"/>
          </p:cNvSpPr>
          <p:nvPr>
            <p:ph type="title"/>
          </p:nvPr>
        </p:nvSpPr>
        <p:spPr/>
        <p:txBody>
          <a:bodyPr/>
          <a:lstStyle/>
          <a:p>
            <a:r>
              <a:rPr lang="fr-FR" dirty="0"/>
              <a:t>How to </a:t>
            </a:r>
            <a:r>
              <a:rPr lang="fr-FR" dirty="0" err="1"/>
              <a:t>establish</a:t>
            </a:r>
            <a:r>
              <a:rPr lang="fr-FR" dirty="0"/>
              <a:t> a </a:t>
            </a:r>
            <a:r>
              <a:rPr lang="fr-FR" dirty="0" err="1"/>
              <a:t>presumption</a:t>
            </a:r>
            <a:r>
              <a:rPr lang="fr-FR" dirty="0"/>
              <a:t> of discrimination? </a:t>
            </a:r>
            <a:br>
              <a:rPr lang="fr-FR" dirty="0"/>
            </a:br>
            <a:endParaRPr lang="fr-FR" dirty="0"/>
          </a:p>
        </p:txBody>
      </p:sp>
      <p:sp>
        <p:nvSpPr>
          <p:cNvPr id="3" name="Espace réservé du contenu 2">
            <a:extLst>
              <a:ext uri="{FF2B5EF4-FFF2-40B4-BE49-F238E27FC236}">
                <a16:creationId xmlns:a16="http://schemas.microsoft.com/office/drawing/2014/main" id="{D461BC52-00AB-9A45-96BC-3F8F5381A23B}"/>
              </a:ext>
            </a:extLst>
          </p:cNvPr>
          <p:cNvSpPr>
            <a:spLocks noGrp="1"/>
          </p:cNvSpPr>
          <p:nvPr>
            <p:ph idx="1"/>
          </p:nvPr>
        </p:nvSpPr>
        <p:spPr/>
        <p:txBody>
          <a:bodyPr/>
          <a:lstStyle/>
          <a:p>
            <a:r>
              <a:rPr lang="en-GB" sz="2000" dirty="0"/>
              <a:t>‘ …a claimant must prove, on the balance of probabilities, the primary facts on which they rely in seeking to raise a presumption of unlawful discrimination’ </a:t>
            </a:r>
          </a:p>
          <a:p>
            <a:pPr marL="324000" lvl="1" indent="0">
              <a:buNone/>
            </a:pPr>
            <a:r>
              <a:rPr lang="en-GB" sz="1800" dirty="0"/>
              <a:t>(Irish Labour Court, Mitchell v Southern Health Board, DEEO11, 15.2.2001)</a:t>
            </a:r>
          </a:p>
          <a:p>
            <a:r>
              <a:rPr lang="en-GB" sz="2000" dirty="0"/>
              <a:t>‘ At the initial stage the complainant is merely seeking to establish a prima facie case. Hence, it is not necessary to establish that the conclusion of discrimination is the only, or indeed the most likely, explanation which can be drawn from the proved facts. It is sufficient that the presumption is within the range of inferences which can reasonably be drawn from those facts.’</a:t>
            </a:r>
            <a:r>
              <a:rPr lang="en-GB" dirty="0"/>
              <a:t> </a:t>
            </a:r>
          </a:p>
          <a:p>
            <a:pPr marL="324000" lvl="1" indent="0">
              <a:buNone/>
            </a:pPr>
            <a:r>
              <a:rPr lang="en-GB" sz="1800" dirty="0"/>
              <a:t>(Irish Labour Court, McCarthy v Cork City Council, EDA0821, 16.12.2008)</a:t>
            </a:r>
          </a:p>
        </p:txBody>
      </p:sp>
    </p:spTree>
    <p:extLst>
      <p:ext uri="{BB962C8B-B14F-4D97-AF65-F5344CB8AC3E}">
        <p14:creationId xmlns:p14="http://schemas.microsoft.com/office/powerpoint/2010/main" val="3830391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B0966F-6272-6E43-84C8-E3FC5768BE2C}"/>
              </a:ext>
            </a:extLst>
          </p:cNvPr>
          <p:cNvSpPr>
            <a:spLocks noGrp="1"/>
          </p:cNvSpPr>
          <p:nvPr>
            <p:ph type="title"/>
          </p:nvPr>
        </p:nvSpPr>
        <p:spPr/>
        <p:txBody>
          <a:bodyPr/>
          <a:lstStyle/>
          <a:p>
            <a:r>
              <a:rPr lang="fr-FR" dirty="0"/>
              <a:t>How to </a:t>
            </a:r>
            <a:r>
              <a:rPr lang="fr-FR" dirty="0" err="1"/>
              <a:t>establish</a:t>
            </a:r>
            <a:r>
              <a:rPr lang="fr-FR" dirty="0"/>
              <a:t> a </a:t>
            </a:r>
            <a:r>
              <a:rPr lang="fr-FR" dirty="0" err="1"/>
              <a:t>presumption</a:t>
            </a:r>
            <a:r>
              <a:rPr lang="fr-FR" dirty="0"/>
              <a:t> of discrimination? </a:t>
            </a:r>
            <a:br>
              <a:rPr lang="fr-FR" dirty="0"/>
            </a:br>
            <a:endParaRPr lang="fr-FR" dirty="0"/>
          </a:p>
        </p:txBody>
      </p:sp>
      <p:sp>
        <p:nvSpPr>
          <p:cNvPr id="3" name="Espace réservé du contenu 2">
            <a:extLst>
              <a:ext uri="{FF2B5EF4-FFF2-40B4-BE49-F238E27FC236}">
                <a16:creationId xmlns:a16="http://schemas.microsoft.com/office/drawing/2014/main" id="{D461BC52-00AB-9A45-96BC-3F8F5381A23B}"/>
              </a:ext>
            </a:extLst>
          </p:cNvPr>
          <p:cNvSpPr>
            <a:spLocks noGrp="1"/>
          </p:cNvSpPr>
          <p:nvPr>
            <p:ph idx="1"/>
          </p:nvPr>
        </p:nvSpPr>
        <p:spPr/>
        <p:txBody>
          <a:bodyPr>
            <a:normAutofit/>
          </a:bodyPr>
          <a:lstStyle/>
          <a:p>
            <a:r>
              <a:rPr lang="en-GB" sz="2400" dirty="0"/>
              <a:t>In case of </a:t>
            </a:r>
            <a:r>
              <a:rPr lang="en-GB" sz="2400" b="1" dirty="0"/>
              <a:t>direct discrimination</a:t>
            </a:r>
            <a:r>
              <a:rPr lang="en-GB" sz="2400" dirty="0"/>
              <a:t>, complainants must establish that :</a:t>
            </a:r>
          </a:p>
          <a:p>
            <a:pPr lvl="1">
              <a:buFontTx/>
              <a:buChar char="-"/>
            </a:pPr>
            <a:r>
              <a:rPr lang="en-GB" sz="2000" dirty="0"/>
              <a:t>They suffered unfavourable treatment;</a:t>
            </a:r>
          </a:p>
          <a:p>
            <a:pPr lvl="1">
              <a:buFontTx/>
              <a:buChar char="-"/>
            </a:pPr>
            <a:r>
              <a:rPr lang="en-GB" sz="2000" dirty="0"/>
              <a:t>There is a causal link between this unfavourable treatment and a protected ground.</a:t>
            </a:r>
          </a:p>
          <a:p>
            <a:pPr marL="594000" lvl="2" indent="0">
              <a:buNone/>
            </a:pPr>
            <a:r>
              <a:rPr lang="en-GB" sz="2000" dirty="0"/>
              <a:t>	=&gt; Sharing of the burden of proof especially useful to prove this causal link. </a:t>
            </a:r>
          </a:p>
          <a:p>
            <a:pPr marL="594000" lvl="2" indent="0">
              <a:buNone/>
            </a:pPr>
            <a:r>
              <a:rPr lang="en-GB" sz="2000" dirty="0"/>
              <a:t>	=&gt; What kind of facts may be adduced to substantiate this causal link?</a:t>
            </a:r>
          </a:p>
          <a:p>
            <a:pPr marL="1581750" lvl="4" indent="-285750">
              <a:buFontTx/>
              <a:buChar char="-"/>
            </a:pPr>
            <a:r>
              <a:rPr lang="en-GB" sz="1800" dirty="0"/>
              <a:t>Use of a comparator</a:t>
            </a:r>
          </a:p>
          <a:p>
            <a:pPr marL="1581750" lvl="4" indent="-285750">
              <a:buFontTx/>
              <a:buChar char="-"/>
            </a:pPr>
            <a:r>
              <a:rPr lang="en-GB" sz="1800" dirty="0"/>
              <a:t>Other types of facts raising suspicion that the adverse treatment was determined by the prohibited ground (NB: comparator not necessarily needed to prove direct discrimination)</a:t>
            </a:r>
          </a:p>
          <a:p>
            <a:pPr marL="594000" lvl="2" indent="0">
              <a:buNone/>
            </a:pPr>
            <a:endParaRPr lang="en-GB" sz="2000" dirty="0"/>
          </a:p>
        </p:txBody>
      </p:sp>
    </p:spTree>
    <p:extLst>
      <p:ext uri="{BB962C8B-B14F-4D97-AF65-F5344CB8AC3E}">
        <p14:creationId xmlns:p14="http://schemas.microsoft.com/office/powerpoint/2010/main" val="828371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B0966F-6272-6E43-84C8-E3FC5768BE2C}"/>
              </a:ext>
            </a:extLst>
          </p:cNvPr>
          <p:cNvSpPr>
            <a:spLocks noGrp="1"/>
          </p:cNvSpPr>
          <p:nvPr>
            <p:ph type="title"/>
          </p:nvPr>
        </p:nvSpPr>
        <p:spPr/>
        <p:txBody>
          <a:bodyPr/>
          <a:lstStyle/>
          <a:p>
            <a:r>
              <a:rPr lang="fr-FR" sz="2400" dirty="0"/>
              <a:t>Direct discrimination: causal </a:t>
            </a:r>
            <a:r>
              <a:rPr lang="fr-FR" sz="2400" dirty="0" err="1"/>
              <a:t>link</a:t>
            </a:r>
            <a:r>
              <a:rPr lang="fr-FR" sz="2400" dirty="0"/>
              <a:t> </a:t>
            </a:r>
            <a:r>
              <a:rPr lang="fr-FR" sz="2400" dirty="0" err="1"/>
              <a:t>between</a:t>
            </a:r>
            <a:r>
              <a:rPr lang="fr-FR" sz="2400" dirty="0"/>
              <a:t> </a:t>
            </a:r>
            <a:r>
              <a:rPr lang="fr-FR" sz="2400" dirty="0" err="1"/>
              <a:t>unfavourable</a:t>
            </a:r>
            <a:r>
              <a:rPr lang="fr-FR" sz="2400" dirty="0"/>
              <a:t> </a:t>
            </a:r>
            <a:r>
              <a:rPr lang="fr-FR" sz="2400" dirty="0" err="1"/>
              <a:t>treatment</a:t>
            </a:r>
            <a:r>
              <a:rPr lang="fr-FR" sz="2400" dirty="0"/>
              <a:t> and a </a:t>
            </a:r>
            <a:r>
              <a:rPr lang="fr-FR" sz="2400" dirty="0" err="1"/>
              <a:t>protected</a:t>
            </a:r>
            <a:r>
              <a:rPr lang="fr-FR" sz="2400" dirty="0"/>
              <a:t> </a:t>
            </a:r>
            <a:r>
              <a:rPr lang="fr-FR" sz="2400" dirty="0" err="1"/>
              <a:t>ground</a:t>
            </a:r>
            <a:endParaRPr lang="fr-FR" sz="2400" dirty="0"/>
          </a:p>
        </p:txBody>
      </p:sp>
      <p:sp>
        <p:nvSpPr>
          <p:cNvPr id="3" name="Espace réservé du contenu 2">
            <a:extLst>
              <a:ext uri="{FF2B5EF4-FFF2-40B4-BE49-F238E27FC236}">
                <a16:creationId xmlns:a16="http://schemas.microsoft.com/office/drawing/2014/main" id="{D461BC52-00AB-9A45-96BC-3F8F5381A23B}"/>
              </a:ext>
            </a:extLst>
          </p:cNvPr>
          <p:cNvSpPr>
            <a:spLocks noGrp="1"/>
          </p:cNvSpPr>
          <p:nvPr>
            <p:ph idx="1"/>
          </p:nvPr>
        </p:nvSpPr>
        <p:spPr/>
        <p:txBody>
          <a:bodyPr/>
          <a:lstStyle/>
          <a:p>
            <a:pPr marL="666900" lvl="1" indent="-342900">
              <a:buFontTx/>
              <a:buChar char="-"/>
            </a:pPr>
            <a:r>
              <a:rPr lang="en-GB" sz="2200" dirty="0"/>
              <a:t>Use of a comparator: </a:t>
            </a:r>
          </a:p>
          <a:p>
            <a:pPr marL="594000" lvl="2" indent="0">
              <a:buNone/>
            </a:pPr>
            <a:r>
              <a:rPr lang="en-GB" sz="2000" dirty="0"/>
              <a:t>Example (alleged sex discrimination in relation to pay):</a:t>
            </a:r>
          </a:p>
          <a:p>
            <a:pPr marL="594000" lvl="2" indent="0">
              <a:buNone/>
            </a:pPr>
            <a:r>
              <a:rPr lang="en-GB" sz="2000" dirty="0"/>
              <a:t>‘It is accordingly for the plaintiff to prove by any form of allowable evidence that they pay she receives from the Bank is less than that of her chosen comparator, and that she does the same work or work of equal value, comparable to that performed by him, so that prima facie she is the victim of discrimination which can be explained only by the difference in sex’ (ECJ, </a:t>
            </a:r>
            <a:r>
              <a:rPr lang="en-GB" sz="2000" dirty="0" err="1"/>
              <a:t>Brunnhofer</a:t>
            </a:r>
            <a:r>
              <a:rPr lang="en-GB" sz="2000" dirty="0"/>
              <a:t>, 26 June 2001, para. 58) </a:t>
            </a:r>
          </a:p>
        </p:txBody>
      </p:sp>
    </p:spTree>
    <p:extLst>
      <p:ext uri="{BB962C8B-B14F-4D97-AF65-F5344CB8AC3E}">
        <p14:creationId xmlns:p14="http://schemas.microsoft.com/office/powerpoint/2010/main" val="3769590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B0966F-6272-6E43-84C8-E3FC5768BE2C}"/>
              </a:ext>
            </a:extLst>
          </p:cNvPr>
          <p:cNvSpPr>
            <a:spLocks noGrp="1"/>
          </p:cNvSpPr>
          <p:nvPr>
            <p:ph type="title"/>
          </p:nvPr>
        </p:nvSpPr>
        <p:spPr/>
        <p:txBody>
          <a:bodyPr/>
          <a:lstStyle/>
          <a:p>
            <a:r>
              <a:rPr lang="fr-FR" dirty="0"/>
              <a:t>Direct discrimination: causal </a:t>
            </a:r>
            <a:r>
              <a:rPr lang="fr-FR" dirty="0" err="1"/>
              <a:t>link</a:t>
            </a:r>
            <a:r>
              <a:rPr lang="fr-FR" dirty="0"/>
              <a:t> </a:t>
            </a:r>
            <a:r>
              <a:rPr lang="fr-FR" dirty="0" err="1"/>
              <a:t>between</a:t>
            </a:r>
            <a:r>
              <a:rPr lang="fr-FR" dirty="0"/>
              <a:t> </a:t>
            </a:r>
            <a:r>
              <a:rPr lang="fr-FR" dirty="0" err="1"/>
              <a:t>unfavourable</a:t>
            </a:r>
            <a:r>
              <a:rPr lang="fr-FR" dirty="0"/>
              <a:t> </a:t>
            </a:r>
            <a:r>
              <a:rPr lang="fr-FR" dirty="0" err="1"/>
              <a:t>treatment</a:t>
            </a:r>
            <a:r>
              <a:rPr lang="fr-FR" dirty="0"/>
              <a:t> and a </a:t>
            </a:r>
            <a:r>
              <a:rPr lang="fr-FR" dirty="0" err="1"/>
              <a:t>protected</a:t>
            </a:r>
            <a:r>
              <a:rPr lang="fr-FR" dirty="0"/>
              <a:t> </a:t>
            </a:r>
            <a:r>
              <a:rPr lang="fr-FR" dirty="0" err="1"/>
              <a:t>ground</a:t>
            </a:r>
            <a:endParaRPr lang="fr-FR" sz="2400" dirty="0"/>
          </a:p>
        </p:txBody>
      </p:sp>
      <p:sp>
        <p:nvSpPr>
          <p:cNvPr id="3" name="Espace réservé du contenu 2">
            <a:extLst>
              <a:ext uri="{FF2B5EF4-FFF2-40B4-BE49-F238E27FC236}">
                <a16:creationId xmlns:a16="http://schemas.microsoft.com/office/drawing/2014/main" id="{D461BC52-00AB-9A45-96BC-3F8F5381A23B}"/>
              </a:ext>
            </a:extLst>
          </p:cNvPr>
          <p:cNvSpPr>
            <a:spLocks noGrp="1"/>
          </p:cNvSpPr>
          <p:nvPr>
            <p:ph idx="1"/>
          </p:nvPr>
        </p:nvSpPr>
        <p:spPr/>
        <p:txBody>
          <a:bodyPr>
            <a:normAutofit fontScale="92500" lnSpcReduction="20000"/>
          </a:bodyPr>
          <a:lstStyle/>
          <a:p>
            <a:pPr marL="666900" lvl="1" indent="-342900">
              <a:buFontTx/>
              <a:buChar char="-"/>
            </a:pPr>
            <a:r>
              <a:rPr lang="en-GB" sz="2200" dirty="0"/>
              <a:t>Other types of facts raising suspicion that adverse treatment was determined by a prohibited ground</a:t>
            </a:r>
          </a:p>
          <a:p>
            <a:pPr marL="936900" lvl="2" indent="-342900">
              <a:buFontTx/>
              <a:buChar char="-"/>
            </a:pPr>
            <a:r>
              <a:rPr lang="en-GB" sz="2000" dirty="0"/>
              <a:t>Respondent’s conduct diverges from standard practice in relation to the service in question</a:t>
            </a:r>
          </a:p>
          <a:p>
            <a:pPr marL="936000" lvl="3" indent="0">
              <a:buNone/>
            </a:pPr>
            <a:r>
              <a:rPr lang="en-GB" sz="1800" dirty="0"/>
              <a:t>Cf. Irish Labour Court, Nigerian National v A Financial Institution, DEC-S2005-114 (race discrimination in the provision of loan by a financial institution)</a:t>
            </a:r>
          </a:p>
          <a:p>
            <a:pPr marL="936900" lvl="2" indent="-342900">
              <a:buFontTx/>
              <a:buChar char="-"/>
            </a:pPr>
            <a:r>
              <a:rPr lang="en-GB" sz="2000" dirty="0"/>
              <a:t>Temporal proximity between the announcement made by claimant to his employer that his newly born child was disabled and his dismissal</a:t>
            </a:r>
          </a:p>
          <a:p>
            <a:pPr marL="936000" lvl="3" indent="0">
              <a:buNone/>
            </a:pPr>
            <a:r>
              <a:rPr lang="en-GB" sz="1800" dirty="0"/>
              <a:t>Cf. Leuven Employment Tribunal, 12.12.2013 (discrimination by association with a disabled child)</a:t>
            </a:r>
            <a:endParaRPr lang="en-GB" sz="1900" dirty="0"/>
          </a:p>
          <a:p>
            <a:pPr marL="936900" lvl="2" indent="-342900">
              <a:buFontTx/>
              <a:buChar char="-"/>
            </a:pPr>
            <a:r>
              <a:rPr lang="en-GB" sz="2200" dirty="0"/>
              <a:t>Employers taking advantage of the fact that their domestic employee is a foreign national and in an irregular situation to disregard her rights</a:t>
            </a:r>
          </a:p>
          <a:p>
            <a:pPr marL="936000" lvl="3" indent="0">
              <a:buNone/>
            </a:pPr>
            <a:r>
              <a:rPr lang="en-GB" sz="1800" dirty="0"/>
              <a:t>Cf. French Court of cassation, Social Chamber, No. 10-20.765, 3.11.2011</a:t>
            </a:r>
          </a:p>
        </p:txBody>
      </p:sp>
    </p:spTree>
    <p:extLst>
      <p:ext uri="{BB962C8B-B14F-4D97-AF65-F5344CB8AC3E}">
        <p14:creationId xmlns:p14="http://schemas.microsoft.com/office/powerpoint/2010/main" val="2077589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B0966F-6272-6E43-84C8-E3FC5768BE2C}"/>
              </a:ext>
            </a:extLst>
          </p:cNvPr>
          <p:cNvSpPr>
            <a:spLocks noGrp="1"/>
          </p:cNvSpPr>
          <p:nvPr>
            <p:ph type="title"/>
          </p:nvPr>
        </p:nvSpPr>
        <p:spPr/>
        <p:txBody>
          <a:bodyPr/>
          <a:lstStyle/>
          <a:p>
            <a:r>
              <a:rPr lang="fr-FR" dirty="0"/>
              <a:t>Direct discrimination: causal </a:t>
            </a:r>
            <a:r>
              <a:rPr lang="fr-FR" dirty="0" err="1"/>
              <a:t>link</a:t>
            </a:r>
            <a:r>
              <a:rPr lang="fr-FR" dirty="0"/>
              <a:t> </a:t>
            </a:r>
            <a:r>
              <a:rPr lang="fr-FR" dirty="0" err="1"/>
              <a:t>between</a:t>
            </a:r>
            <a:r>
              <a:rPr lang="fr-FR" dirty="0"/>
              <a:t> </a:t>
            </a:r>
            <a:r>
              <a:rPr lang="fr-FR" dirty="0" err="1"/>
              <a:t>unfavourable</a:t>
            </a:r>
            <a:r>
              <a:rPr lang="fr-FR" dirty="0"/>
              <a:t> </a:t>
            </a:r>
            <a:r>
              <a:rPr lang="fr-FR" dirty="0" err="1"/>
              <a:t>treatment</a:t>
            </a:r>
            <a:r>
              <a:rPr lang="fr-FR" dirty="0"/>
              <a:t> and a </a:t>
            </a:r>
            <a:r>
              <a:rPr lang="fr-FR" dirty="0" err="1"/>
              <a:t>protected</a:t>
            </a:r>
            <a:r>
              <a:rPr lang="fr-FR" dirty="0"/>
              <a:t> </a:t>
            </a:r>
            <a:r>
              <a:rPr lang="fr-FR" dirty="0" err="1"/>
              <a:t>ground</a:t>
            </a:r>
            <a:endParaRPr lang="fr-FR" sz="2400" dirty="0"/>
          </a:p>
        </p:txBody>
      </p:sp>
      <p:sp>
        <p:nvSpPr>
          <p:cNvPr id="3" name="Espace réservé du contenu 2">
            <a:extLst>
              <a:ext uri="{FF2B5EF4-FFF2-40B4-BE49-F238E27FC236}">
                <a16:creationId xmlns:a16="http://schemas.microsoft.com/office/drawing/2014/main" id="{D461BC52-00AB-9A45-96BC-3F8F5381A23B}"/>
              </a:ext>
            </a:extLst>
          </p:cNvPr>
          <p:cNvSpPr>
            <a:spLocks noGrp="1"/>
          </p:cNvSpPr>
          <p:nvPr>
            <p:ph idx="1"/>
          </p:nvPr>
        </p:nvSpPr>
        <p:spPr/>
        <p:txBody>
          <a:bodyPr>
            <a:normAutofit lnSpcReduction="10000"/>
          </a:bodyPr>
          <a:lstStyle/>
          <a:p>
            <a:pPr marL="666900" lvl="1" indent="-342900">
              <a:buFontTx/>
              <a:buChar char="-"/>
            </a:pPr>
            <a:r>
              <a:rPr lang="en-GB" sz="2200" dirty="0"/>
              <a:t>Other types of facts raising suspicion that adverse treatment was determined by a prohibited ground</a:t>
            </a:r>
          </a:p>
          <a:p>
            <a:pPr marL="936900" lvl="2" indent="-342900">
              <a:buFontTx/>
              <a:buChar char="-"/>
            </a:pPr>
            <a:r>
              <a:rPr lang="en-GB" sz="2000" dirty="0"/>
              <a:t>Combination of factors</a:t>
            </a:r>
          </a:p>
          <a:p>
            <a:pPr marL="1278900" lvl="3" indent="-342900">
              <a:buFontTx/>
              <a:buChar char="-"/>
            </a:pPr>
            <a:r>
              <a:rPr lang="en-GB" sz="1800" dirty="0"/>
              <a:t>CJEU, CHEZ case, C-83/14, 16.7.2015, para. 80-84.</a:t>
            </a:r>
          </a:p>
          <a:p>
            <a:pPr marL="1278900" lvl="3" indent="-342900">
              <a:buFontTx/>
              <a:buChar char="-"/>
            </a:pPr>
            <a:r>
              <a:rPr lang="en-GB" sz="1800" dirty="0"/>
              <a:t>Irish Equality Tribunal, </a:t>
            </a:r>
            <a:r>
              <a:rPr lang="en-GB" sz="1800" i="1" dirty="0" err="1"/>
              <a:t>McGreal</a:t>
            </a:r>
            <a:r>
              <a:rPr lang="en-GB" sz="1800" i="1" dirty="0"/>
              <a:t> v </a:t>
            </a:r>
            <a:r>
              <a:rPr lang="en-GB" sz="1800" i="1" dirty="0" err="1"/>
              <a:t>Cluid</a:t>
            </a:r>
            <a:r>
              <a:rPr lang="en-GB" sz="1800" i="1" dirty="0"/>
              <a:t> Housing</a:t>
            </a:r>
            <a:r>
              <a:rPr lang="en-GB" sz="1800" dirty="0"/>
              <a:t>: </a:t>
            </a:r>
          </a:p>
          <a:p>
            <a:pPr marL="1638900" lvl="4" indent="-342900">
              <a:buFontTx/>
              <a:buChar char="-"/>
            </a:pPr>
            <a:r>
              <a:rPr lang="en-GB" sz="1800" dirty="0"/>
              <a:t>Eviction of an older tenant from social housing</a:t>
            </a:r>
          </a:p>
          <a:p>
            <a:pPr marL="1638900" lvl="4" indent="-342900">
              <a:buFontTx/>
              <a:buChar char="-"/>
            </a:pPr>
            <a:r>
              <a:rPr lang="en-GB" sz="1800" dirty="0"/>
              <a:t>Presumption of age discrimination =&gt; established based on a set of facts: eviction decided without giving reasons and inviting the complainant to respond; procedure adopted was extraordinary and at variance with standard practice in social housing; the decision followed a complaint of elder abused made by complainant and other tenants.</a:t>
            </a:r>
            <a:endParaRPr lang="en-GB" sz="2000" dirty="0"/>
          </a:p>
          <a:p>
            <a:pPr marL="936000" lvl="3" indent="0">
              <a:buNone/>
            </a:pPr>
            <a:endParaRPr lang="en-GB" sz="1800" dirty="0"/>
          </a:p>
        </p:txBody>
      </p:sp>
    </p:spTree>
    <p:extLst>
      <p:ext uri="{BB962C8B-B14F-4D97-AF65-F5344CB8AC3E}">
        <p14:creationId xmlns:p14="http://schemas.microsoft.com/office/powerpoint/2010/main" val="1294906835"/>
      </p:ext>
    </p:extLst>
  </p:cSld>
  <p:clrMapOvr>
    <a:masterClrMapping/>
  </p:clrMapOvr>
</p:sld>
</file>

<file path=ppt/theme/theme1.xml><?xml version="1.0" encoding="utf-8"?>
<a:theme xmlns:a="http://schemas.openxmlformats.org/drawingml/2006/main" name="Dividende">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Dividende</Template>
  <TotalTime>254</TotalTime>
  <Words>2376</Words>
  <Application>Microsoft Macintosh PowerPoint</Application>
  <PresentationFormat>Grand écran</PresentationFormat>
  <Paragraphs>128</Paragraphs>
  <Slides>23</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23</vt:i4>
      </vt:variant>
    </vt:vector>
  </HeadingPairs>
  <TitlesOfParts>
    <vt:vector size="26" baseType="lpstr">
      <vt:lpstr>Gill Sans MT</vt:lpstr>
      <vt:lpstr>Wingdings 2</vt:lpstr>
      <vt:lpstr>Dividende</vt:lpstr>
      <vt:lpstr>The burden of proof in antidiscrimination cases A focus on Belgium, France and Ireland  Julie Ringelheim (FNRS/Uclouvain, Belgium)</vt:lpstr>
      <vt:lpstr>Outline </vt:lpstr>
      <vt:lpstr>The sharing of the burden of proof:  how does it work?</vt:lpstr>
      <vt:lpstr>The sharing of the burden of proof:  how does it work?</vt:lpstr>
      <vt:lpstr>How to establish a presumption of discrimination?  </vt:lpstr>
      <vt:lpstr>How to establish a presumption of discrimination?  </vt:lpstr>
      <vt:lpstr>Direct discrimination: causal link between unfavourable treatment and a protected ground</vt:lpstr>
      <vt:lpstr>Direct discrimination: causal link between unfavourable treatment and a protected ground</vt:lpstr>
      <vt:lpstr>Direct discrimination: causal link between unfavourable treatment and a protected ground</vt:lpstr>
      <vt:lpstr>How to establish a presumption of discrimination?  inDirect discrimination</vt:lpstr>
      <vt:lpstr>Indirect discrimination: the particular disadvantage</vt:lpstr>
      <vt:lpstr>How to rebut a presumption of discrimination?</vt:lpstr>
      <vt:lpstr>Special means of proof: statistics and situation testing</vt:lpstr>
      <vt:lpstr>statistics as means of proof in discrimination cases</vt:lpstr>
      <vt:lpstr>statistics as means of proof in discrimination cases</vt:lpstr>
      <vt:lpstr>Situation testing as means of proof in discrimination cases</vt:lpstr>
      <vt:lpstr>Situation testing: the case of france</vt:lpstr>
      <vt:lpstr>Situation testing: the case of belgium</vt:lpstr>
      <vt:lpstr>Situation testing: the case of belgium</vt:lpstr>
      <vt:lpstr>Situation testing: the case of belgium</vt:lpstr>
      <vt:lpstr>Complainant’s access to evidence held by respondent</vt:lpstr>
      <vt:lpstr>Complainant’s access to evidence held by respondent</vt:lpstr>
      <vt:lpstr>Complainant’s access to evidence held by respondent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burden of proof in antidiscrimination cases A focus on Belgium, France and Ireland  Julie Ringelheim (FNRS/Uclouvain, Belgium)</dc:title>
  <dc:creator>Microsoft Office User</dc:creator>
  <cp:lastModifiedBy>Microsoft Office User</cp:lastModifiedBy>
  <cp:revision>43</cp:revision>
  <dcterms:created xsi:type="dcterms:W3CDTF">2019-11-27T09:52:18Z</dcterms:created>
  <dcterms:modified xsi:type="dcterms:W3CDTF">2019-11-27T14:06:32Z</dcterms:modified>
</cp:coreProperties>
</file>