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712" autoAdjust="0"/>
  </p:normalViewPr>
  <p:slideViewPr>
    <p:cSldViewPr snapToGrid="0">
      <p:cViewPr varScale="1">
        <p:scale>
          <a:sx n="104" d="100"/>
          <a:sy n="104" d="100"/>
        </p:scale>
        <p:origin x="1782" y="10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111" d="100"/>
          <a:sy n="111" d="100"/>
        </p:scale>
        <p:origin x="244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DA4FC7-68DA-4C2F-AEDB-241B77EE2AF4}"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09B670DF-0FE7-47B3-8FB6-1808326B52AD}">
      <dgm:prSet phldrT="[Text]"/>
      <dgm:spPr/>
      <dgm:t>
        <a:bodyPr/>
        <a:lstStyle/>
        <a:p>
          <a:r>
            <a:rPr lang="ro-RO" dirty="0"/>
            <a:t>Expression of religious ethos</a:t>
          </a:r>
          <a:endParaRPr lang="en-US" dirty="0"/>
        </a:p>
      </dgm:t>
    </dgm:pt>
    <dgm:pt modelId="{7E4E7640-1176-40B0-83A9-33B9D64552C7}" type="parTrans" cxnId="{444E4306-1A94-49C1-AAAC-100C7F07B8E2}">
      <dgm:prSet/>
      <dgm:spPr/>
      <dgm:t>
        <a:bodyPr/>
        <a:lstStyle/>
        <a:p>
          <a:endParaRPr lang="en-US"/>
        </a:p>
      </dgm:t>
    </dgm:pt>
    <dgm:pt modelId="{1891BA82-E7A7-475D-986A-E93F73AC77A9}" type="sibTrans" cxnId="{444E4306-1A94-49C1-AAAC-100C7F07B8E2}">
      <dgm:prSet/>
      <dgm:spPr/>
      <dgm:t>
        <a:bodyPr/>
        <a:lstStyle/>
        <a:p>
          <a:endParaRPr lang="en-US"/>
        </a:p>
      </dgm:t>
    </dgm:pt>
    <dgm:pt modelId="{3F153A9C-4712-46CC-811B-170F60B6B301}">
      <dgm:prSet phldrT="[Text]"/>
      <dgm:spPr/>
      <dgm:t>
        <a:bodyPr/>
        <a:lstStyle/>
        <a:p>
          <a:r>
            <a:rPr lang="ro-RO" dirty="0"/>
            <a:t>Right to personal integrity</a:t>
          </a:r>
          <a:endParaRPr lang="en-US" dirty="0"/>
        </a:p>
      </dgm:t>
    </dgm:pt>
    <dgm:pt modelId="{3833FF2E-FA30-4D85-BD61-60CAFBDAFF84}" type="parTrans" cxnId="{32C774F8-927C-4DD1-8F19-B56856EB3B3E}">
      <dgm:prSet/>
      <dgm:spPr/>
      <dgm:t>
        <a:bodyPr/>
        <a:lstStyle/>
        <a:p>
          <a:endParaRPr lang="en-US"/>
        </a:p>
      </dgm:t>
    </dgm:pt>
    <dgm:pt modelId="{1CBE1BF2-CCE7-41D7-A0A3-DDED6A199391}" type="sibTrans" cxnId="{32C774F8-927C-4DD1-8F19-B56856EB3B3E}">
      <dgm:prSet/>
      <dgm:spPr/>
      <dgm:t>
        <a:bodyPr/>
        <a:lstStyle/>
        <a:p>
          <a:endParaRPr lang="en-US"/>
        </a:p>
      </dgm:t>
    </dgm:pt>
    <dgm:pt modelId="{CC5DD1ED-58A0-4D09-9F27-3C0B2B5CE048}">
      <dgm:prSet phldrT="[Text]"/>
      <dgm:spPr/>
      <dgm:t>
        <a:bodyPr/>
        <a:lstStyle/>
        <a:p>
          <a:r>
            <a:rPr lang="ro-RO" dirty="0"/>
            <a:t>Right to life and health</a:t>
          </a:r>
          <a:endParaRPr lang="en-US" dirty="0"/>
        </a:p>
      </dgm:t>
    </dgm:pt>
    <dgm:pt modelId="{FB48092C-7A42-4EDA-A44C-FBBC259BDE14}" type="parTrans" cxnId="{24204584-C7ED-4F5B-85A2-C8AFF101A72E}">
      <dgm:prSet/>
      <dgm:spPr/>
      <dgm:t>
        <a:bodyPr/>
        <a:lstStyle/>
        <a:p>
          <a:endParaRPr lang="en-US"/>
        </a:p>
      </dgm:t>
    </dgm:pt>
    <dgm:pt modelId="{4EC56109-D69C-48D3-A1C7-C26743940AB4}" type="sibTrans" cxnId="{24204584-C7ED-4F5B-85A2-C8AFF101A72E}">
      <dgm:prSet/>
      <dgm:spPr/>
      <dgm:t>
        <a:bodyPr/>
        <a:lstStyle/>
        <a:p>
          <a:endParaRPr lang="en-US"/>
        </a:p>
      </dgm:t>
    </dgm:pt>
    <dgm:pt modelId="{0E331EA6-2917-4991-AB95-354332CEF418}">
      <dgm:prSet phldrT="[Text]"/>
      <dgm:spPr/>
      <dgm:t>
        <a:bodyPr/>
        <a:lstStyle/>
        <a:p>
          <a:r>
            <a:rPr lang="ro-RO" dirty="0"/>
            <a:t>Right to autonomy &amp; Dignity</a:t>
          </a:r>
          <a:r>
            <a:rPr lang="en-US" dirty="0"/>
            <a:t> </a:t>
          </a:r>
        </a:p>
      </dgm:t>
    </dgm:pt>
    <dgm:pt modelId="{8BAE25BD-9257-4339-92C0-944F7B306655}" type="parTrans" cxnId="{DAF608B0-0DD6-4F2E-8A4B-CDB4CE9377CB}">
      <dgm:prSet/>
      <dgm:spPr/>
      <dgm:t>
        <a:bodyPr/>
        <a:lstStyle/>
        <a:p>
          <a:endParaRPr lang="en-US"/>
        </a:p>
      </dgm:t>
    </dgm:pt>
    <dgm:pt modelId="{1E755AC1-3E7A-4E3F-BB40-43D4723D1FD1}" type="sibTrans" cxnId="{DAF608B0-0DD6-4F2E-8A4B-CDB4CE9377CB}">
      <dgm:prSet/>
      <dgm:spPr/>
      <dgm:t>
        <a:bodyPr/>
        <a:lstStyle/>
        <a:p>
          <a:endParaRPr lang="en-US"/>
        </a:p>
      </dgm:t>
    </dgm:pt>
    <dgm:pt modelId="{033E4343-438F-4192-9FB4-3FEDE62827F2}">
      <dgm:prSet phldrT="[Text]" custT="1"/>
      <dgm:spPr/>
      <dgm:t>
        <a:bodyPr/>
        <a:lstStyle/>
        <a:p>
          <a:r>
            <a:rPr lang="ro-RO" sz="1200" dirty="0"/>
            <a:t>Prohibition of discrimination  </a:t>
          </a:r>
          <a:endParaRPr lang="en-US" sz="1200" dirty="0"/>
        </a:p>
      </dgm:t>
    </dgm:pt>
    <dgm:pt modelId="{68C41772-CB19-4566-BBE4-45A821BDFA98}" type="parTrans" cxnId="{4C585199-3E57-4AB3-AF30-10064A7801F0}">
      <dgm:prSet/>
      <dgm:spPr/>
      <dgm:t>
        <a:bodyPr/>
        <a:lstStyle/>
        <a:p>
          <a:endParaRPr lang="en-US"/>
        </a:p>
      </dgm:t>
    </dgm:pt>
    <dgm:pt modelId="{07081E15-1E0A-48C0-B5F4-72AF49F03ABB}" type="sibTrans" cxnId="{4C585199-3E57-4AB3-AF30-10064A7801F0}">
      <dgm:prSet/>
      <dgm:spPr/>
      <dgm:t>
        <a:bodyPr/>
        <a:lstStyle/>
        <a:p>
          <a:endParaRPr lang="en-US"/>
        </a:p>
      </dgm:t>
    </dgm:pt>
    <dgm:pt modelId="{4AD74909-332E-4739-8482-E351F5A13309}" type="pres">
      <dgm:prSet presAssocID="{86DA4FC7-68DA-4C2F-AEDB-241B77EE2AF4}" presName="Name0" presStyleCnt="0">
        <dgm:presLayoutVars>
          <dgm:chMax val="1"/>
          <dgm:dir/>
          <dgm:animLvl val="ctr"/>
          <dgm:resizeHandles val="exact"/>
        </dgm:presLayoutVars>
      </dgm:prSet>
      <dgm:spPr/>
    </dgm:pt>
    <dgm:pt modelId="{38DCC0BA-98E5-4985-8B39-FDBB8F0D414C}" type="pres">
      <dgm:prSet presAssocID="{09B670DF-0FE7-47B3-8FB6-1808326B52AD}" presName="centerShape" presStyleLbl="node0" presStyleIdx="0" presStyleCnt="1"/>
      <dgm:spPr/>
    </dgm:pt>
    <dgm:pt modelId="{53ED25D5-FF07-4364-9393-84E987E56FBC}" type="pres">
      <dgm:prSet presAssocID="{3F153A9C-4712-46CC-811B-170F60B6B301}" presName="node" presStyleLbl="node1" presStyleIdx="0" presStyleCnt="4">
        <dgm:presLayoutVars>
          <dgm:bulletEnabled val="1"/>
        </dgm:presLayoutVars>
      </dgm:prSet>
      <dgm:spPr/>
    </dgm:pt>
    <dgm:pt modelId="{67DAFF88-0903-4A16-B5C6-075038D41D1D}" type="pres">
      <dgm:prSet presAssocID="{3F153A9C-4712-46CC-811B-170F60B6B301}" presName="dummy" presStyleCnt="0"/>
      <dgm:spPr/>
    </dgm:pt>
    <dgm:pt modelId="{DCF341E4-7318-42A1-9C7B-FBA8FECA0B9D}" type="pres">
      <dgm:prSet presAssocID="{1CBE1BF2-CCE7-41D7-A0A3-DDED6A199391}" presName="sibTrans" presStyleLbl="sibTrans2D1" presStyleIdx="0" presStyleCnt="4"/>
      <dgm:spPr/>
    </dgm:pt>
    <dgm:pt modelId="{66ECB5F1-8364-4612-99D6-E914510884E1}" type="pres">
      <dgm:prSet presAssocID="{CC5DD1ED-58A0-4D09-9F27-3C0B2B5CE048}" presName="node" presStyleLbl="node1" presStyleIdx="1" presStyleCnt="4">
        <dgm:presLayoutVars>
          <dgm:bulletEnabled val="1"/>
        </dgm:presLayoutVars>
      </dgm:prSet>
      <dgm:spPr/>
    </dgm:pt>
    <dgm:pt modelId="{C01328E2-1D58-41ED-9358-3F954EEFDEC3}" type="pres">
      <dgm:prSet presAssocID="{CC5DD1ED-58A0-4D09-9F27-3C0B2B5CE048}" presName="dummy" presStyleCnt="0"/>
      <dgm:spPr/>
    </dgm:pt>
    <dgm:pt modelId="{A4775EDB-B7B3-47B0-84A6-92C05D52BFFA}" type="pres">
      <dgm:prSet presAssocID="{4EC56109-D69C-48D3-A1C7-C26743940AB4}" presName="sibTrans" presStyleLbl="sibTrans2D1" presStyleIdx="1" presStyleCnt="4"/>
      <dgm:spPr/>
    </dgm:pt>
    <dgm:pt modelId="{DF4EF608-EE1E-498E-B1F3-2B53F5BB1196}" type="pres">
      <dgm:prSet presAssocID="{0E331EA6-2917-4991-AB95-354332CEF418}" presName="node" presStyleLbl="node1" presStyleIdx="2" presStyleCnt="4">
        <dgm:presLayoutVars>
          <dgm:bulletEnabled val="1"/>
        </dgm:presLayoutVars>
      </dgm:prSet>
      <dgm:spPr/>
    </dgm:pt>
    <dgm:pt modelId="{8AF55C48-3FBE-4879-AB39-AC9A9BC9F7B1}" type="pres">
      <dgm:prSet presAssocID="{0E331EA6-2917-4991-AB95-354332CEF418}" presName="dummy" presStyleCnt="0"/>
      <dgm:spPr/>
    </dgm:pt>
    <dgm:pt modelId="{547E2F21-CDF3-43A8-9F16-08565CAD0E1E}" type="pres">
      <dgm:prSet presAssocID="{1E755AC1-3E7A-4E3F-BB40-43D4723D1FD1}" presName="sibTrans" presStyleLbl="sibTrans2D1" presStyleIdx="2" presStyleCnt="4"/>
      <dgm:spPr/>
    </dgm:pt>
    <dgm:pt modelId="{C9CB985B-673F-48B5-AB6A-76778EAC41A0}" type="pres">
      <dgm:prSet presAssocID="{033E4343-438F-4192-9FB4-3FEDE62827F2}" presName="node" presStyleLbl="node1" presStyleIdx="3" presStyleCnt="4" custScaleX="150887" custScaleY="113693" custRadScaleRad="99316" custRadScaleInc="-2667">
        <dgm:presLayoutVars>
          <dgm:bulletEnabled val="1"/>
        </dgm:presLayoutVars>
      </dgm:prSet>
      <dgm:spPr/>
    </dgm:pt>
    <dgm:pt modelId="{FFF489E5-9CB8-49E9-AABA-96125E106AB4}" type="pres">
      <dgm:prSet presAssocID="{033E4343-438F-4192-9FB4-3FEDE62827F2}" presName="dummy" presStyleCnt="0"/>
      <dgm:spPr/>
    </dgm:pt>
    <dgm:pt modelId="{5771FEFD-4283-4B49-9AF5-C97B3ED3DAB3}" type="pres">
      <dgm:prSet presAssocID="{07081E15-1E0A-48C0-B5F4-72AF49F03ABB}" presName="sibTrans" presStyleLbl="sibTrans2D1" presStyleIdx="3" presStyleCnt="4"/>
      <dgm:spPr/>
    </dgm:pt>
  </dgm:ptLst>
  <dgm:cxnLst>
    <dgm:cxn modelId="{444E4306-1A94-49C1-AAAC-100C7F07B8E2}" srcId="{86DA4FC7-68DA-4C2F-AEDB-241B77EE2AF4}" destId="{09B670DF-0FE7-47B3-8FB6-1808326B52AD}" srcOrd="0" destOrd="0" parTransId="{7E4E7640-1176-40B0-83A9-33B9D64552C7}" sibTransId="{1891BA82-E7A7-475D-986A-E93F73AC77A9}"/>
    <dgm:cxn modelId="{F2B05A13-AB96-4D11-AF5A-F411EE43B259}" type="presOf" srcId="{1E755AC1-3E7A-4E3F-BB40-43D4723D1FD1}" destId="{547E2F21-CDF3-43A8-9F16-08565CAD0E1E}" srcOrd="0" destOrd="0" presId="urn:microsoft.com/office/officeart/2005/8/layout/radial6"/>
    <dgm:cxn modelId="{BDFFFF1C-2C2E-473F-8568-CE50F3A42A6B}" type="presOf" srcId="{3F153A9C-4712-46CC-811B-170F60B6B301}" destId="{53ED25D5-FF07-4364-9393-84E987E56FBC}" srcOrd="0" destOrd="0" presId="urn:microsoft.com/office/officeart/2005/8/layout/radial6"/>
    <dgm:cxn modelId="{85EB9449-8CE1-49FD-8ABD-5FABE5584CF0}" type="presOf" srcId="{07081E15-1E0A-48C0-B5F4-72AF49F03ABB}" destId="{5771FEFD-4283-4B49-9AF5-C97B3ED3DAB3}" srcOrd="0" destOrd="0" presId="urn:microsoft.com/office/officeart/2005/8/layout/radial6"/>
    <dgm:cxn modelId="{47141650-4D3C-48A1-B256-230AE11951E8}" type="presOf" srcId="{0E331EA6-2917-4991-AB95-354332CEF418}" destId="{DF4EF608-EE1E-498E-B1F3-2B53F5BB1196}" srcOrd="0" destOrd="0" presId="urn:microsoft.com/office/officeart/2005/8/layout/radial6"/>
    <dgm:cxn modelId="{95F3EE70-C24F-4204-BB0D-D3CCA847BAA9}" type="presOf" srcId="{033E4343-438F-4192-9FB4-3FEDE62827F2}" destId="{C9CB985B-673F-48B5-AB6A-76778EAC41A0}" srcOrd="0" destOrd="0" presId="urn:microsoft.com/office/officeart/2005/8/layout/radial6"/>
    <dgm:cxn modelId="{24204584-C7ED-4F5B-85A2-C8AFF101A72E}" srcId="{09B670DF-0FE7-47B3-8FB6-1808326B52AD}" destId="{CC5DD1ED-58A0-4D09-9F27-3C0B2B5CE048}" srcOrd="1" destOrd="0" parTransId="{FB48092C-7A42-4EDA-A44C-FBBC259BDE14}" sibTransId="{4EC56109-D69C-48D3-A1C7-C26743940AB4}"/>
    <dgm:cxn modelId="{E541A986-1945-409E-95FB-E8A99A720DCB}" type="presOf" srcId="{CC5DD1ED-58A0-4D09-9F27-3C0B2B5CE048}" destId="{66ECB5F1-8364-4612-99D6-E914510884E1}" srcOrd="0" destOrd="0" presId="urn:microsoft.com/office/officeart/2005/8/layout/radial6"/>
    <dgm:cxn modelId="{385A418F-0633-4D20-99F3-16A33C485725}" type="presOf" srcId="{4EC56109-D69C-48D3-A1C7-C26743940AB4}" destId="{A4775EDB-B7B3-47B0-84A6-92C05D52BFFA}" srcOrd="0" destOrd="0" presId="urn:microsoft.com/office/officeart/2005/8/layout/radial6"/>
    <dgm:cxn modelId="{B893888F-CA5E-4139-8D7C-E1AFB970460C}" type="presOf" srcId="{86DA4FC7-68DA-4C2F-AEDB-241B77EE2AF4}" destId="{4AD74909-332E-4739-8482-E351F5A13309}" srcOrd="0" destOrd="0" presId="urn:microsoft.com/office/officeart/2005/8/layout/radial6"/>
    <dgm:cxn modelId="{4C585199-3E57-4AB3-AF30-10064A7801F0}" srcId="{09B670DF-0FE7-47B3-8FB6-1808326B52AD}" destId="{033E4343-438F-4192-9FB4-3FEDE62827F2}" srcOrd="3" destOrd="0" parTransId="{68C41772-CB19-4566-BBE4-45A821BDFA98}" sibTransId="{07081E15-1E0A-48C0-B5F4-72AF49F03ABB}"/>
    <dgm:cxn modelId="{DAF608B0-0DD6-4F2E-8A4B-CDB4CE9377CB}" srcId="{09B670DF-0FE7-47B3-8FB6-1808326B52AD}" destId="{0E331EA6-2917-4991-AB95-354332CEF418}" srcOrd="2" destOrd="0" parTransId="{8BAE25BD-9257-4339-92C0-944F7B306655}" sibTransId="{1E755AC1-3E7A-4E3F-BB40-43D4723D1FD1}"/>
    <dgm:cxn modelId="{C2B476C5-F18A-4C05-AEC9-0DF15CA55D14}" type="presOf" srcId="{1CBE1BF2-CCE7-41D7-A0A3-DDED6A199391}" destId="{DCF341E4-7318-42A1-9C7B-FBA8FECA0B9D}" srcOrd="0" destOrd="0" presId="urn:microsoft.com/office/officeart/2005/8/layout/radial6"/>
    <dgm:cxn modelId="{204614D5-F559-4391-B186-3B53885D3F6A}" type="presOf" srcId="{09B670DF-0FE7-47B3-8FB6-1808326B52AD}" destId="{38DCC0BA-98E5-4985-8B39-FDBB8F0D414C}" srcOrd="0" destOrd="0" presId="urn:microsoft.com/office/officeart/2005/8/layout/radial6"/>
    <dgm:cxn modelId="{32C774F8-927C-4DD1-8F19-B56856EB3B3E}" srcId="{09B670DF-0FE7-47B3-8FB6-1808326B52AD}" destId="{3F153A9C-4712-46CC-811B-170F60B6B301}" srcOrd="0" destOrd="0" parTransId="{3833FF2E-FA30-4D85-BD61-60CAFBDAFF84}" sibTransId="{1CBE1BF2-CCE7-41D7-A0A3-DDED6A199391}"/>
    <dgm:cxn modelId="{D80A7A5E-2BE6-4576-AD1E-AF98C9507DFF}" type="presParOf" srcId="{4AD74909-332E-4739-8482-E351F5A13309}" destId="{38DCC0BA-98E5-4985-8B39-FDBB8F0D414C}" srcOrd="0" destOrd="0" presId="urn:microsoft.com/office/officeart/2005/8/layout/radial6"/>
    <dgm:cxn modelId="{16673F87-5EEF-450F-895E-68653871BE67}" type="presParOf" srcId="{4AD74909-332E-4739-8482-E351F5A13309}" destId="{53ED25D5-FF07-4364-9393-84E987E56FBC}" srcOrd="1" destOrd="0" presId="urn:microsoft.com/office/officeart/2005/8/layout/radial6"/>
    <dgm:cxn modelId="{F96CCE35-A1E3-45D2-9111-B90BDE055735}" type="presParOf" srcId="{4AD74909-332E-4739-8482-E351F5A13309}" destId="{67DAFF88-0903-4A16-B5C6-075038D41D1D}" srcOrd="2" destOrd="0" presId="urn:microsoft.com/office/officeart/2005/8/layout/radial6"/>
    <dgm:cxn modelId="{E262A419-F0BE-41B7-98FF-1F328537C28A}" type="presParOf" srcId="{4AD74909-332E-4739-8482-E351F5A13309}" destId="{DCF341E4-7318-42A1-9C7B-FBA8FECA0B9D}" srcOrd="3" destOrd="0" presId="urn:microsoft.com/office/officeart/2005/8/layout/radial6"/>
    <dgm:cxn modelId="{7C213338-3504-4DE7-BAFB-C068EDB67CA8}" type="presParOf" srcId="{4AD74909-332E-4739-8482-E351F5A13309}" destId="{66ECB5F1-8364-4612-99D6-E914510884E1}" srcOrd="4" destOrd="0" presId="urn:microsoft.com/office/officeart/2005/8/layout/radial6"/>
    <dgm:cxn modelId="{26BD8A40-FD99-45B2-8648-E0E6655BAE5F}" type="presParOf" srcId="{4AD74909-332E-4739-8482-E351F5A13309}" destId="{C01328E2-1D58-41ED-9358-3F954EEFDEC3}" srcOrd="5" destOrd="0" presId="urn:microsoft.com/office/officeart/2005/8/layout/radial6"/>
    <dgm:cxn modelId="{C2429B6A-E070-4433-9982-0A4CAEB72335}" type="presParOf" srcId="{4AD74909-332E-4739-8482-E351F5A13309}" destId="{A4775EDB-B7B3-47B0-84A6-92C05D52BFFA}" srcOrd="6" destOrd="0" presId="urn:microsoft.com/office/officeart/2005/8/layout/radial6"/>
    <dgm:cxn modelId="{8E43150E-AF0A-41D9-8319-C711AC3B8839}" type="presParOf" srcId="{4AD74909-332E-4739-8482-E351F5A13309}" destId="{DF4EF608-EE1E-498E-B1F3-2B53F5BB1196}" srcOrd="7" destOrd="0" presId="urn:microsoft.com/office/officeart/2005/8/layout/radial6"/>
    <dgm:cxn modelId="{B7A74DCF-D896-4584-8324-08A86B536650}" type="presParOf" srcId="{4AD74909-332E-4739-8482-E351F5A13309}" destId="{8AF55C48-3FBE-4879-AB39-AC9A9BC9F7B1}" srcOrd="8" destOrd="0" presId="urn:microsoft.com/office/officeart/2005/8/layout/radial6"/>
    <dgm:cxn modelId="{FBFA337C-847F-4A46-9D74-9A73400913D7}" type="presParOf" srcId="{4AD74909-332E-4739-8482-E351F5A13309}" destId="{547E2F21-CDF3-43A8-9F16-08565CAD0E1E}" srcOrd="9" destOrd="0" presId="urn:microsoft.com/office/officeart/2005/8/layout/radial6"/>
    <dgm:cxn modelId="{9AFE5B35-D0B2-417D-AE05-C6AEB5BA0B0D}" type="presParOf" srcId="{4AD74909-332E-4739-8482-E351F5A13309}" destId="{C9CB985B-673F-48B5-AB6A-76778EAC41A0}" srcOrd="10" destOrd="0" presId="urn:microsoft.com/office/officeart/2005/8/layout/radial6"/>
    <dgm:cxn modelId="{4672983C-81E0-494D-B470-F4F8613FF971}" type="presParOf" srcId="{4AD74909-332E-4739-8482-E351F5A13309}" destId="{FFF489E5-9CB8-49E9-AABA-96125E106AB4}" srcOrd="11" destOrd="0" presId="urn:microsoft.com/office/officeart/2005/8/layout/radial6"/>
    <dgm:cxn modelId="{C407F91A-2891-4BDA-9EE6-3F402C157A23}" type="presParOf" srcId="{4AD74909-332E-4739-8482-E351F5A13309}" destId="{5771FEFD-4283-4B49-9AF5-C97B3ED3DAB3}"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1FEFD-4283-4B49-9AF5-C97B3ED3DAB3}">
      <dsp:nvSpPr>
        <dsp:cNvPr id="0" name=""/>
        <dsp:cNvSpPr/>
      </dsp:nvSpPr>
      <dsp:spPr>
        <a:xfrm>
          <a:off x="2700820" y="408621"/>
          <a:ext cx="2726872" cy="2726872"/>
        </a:xfrm>
        <a:prstGeom prst="blockArc">
          <a:avLst>
            <a:gd name="adj1" fmla="val 10752242"/>
            <a:gd name="adj2" fmla="val 16176484"/>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7E2F21-CDF3-43A8-9F16-08565CAD0E1E}">
      <dsp:nvSpPr>
        <dsp:cNvPr id="0" name=""/>
        <dsp:cNvSpPr/>
      </dsp:nvSpPr>
      <dsp:spPr>
        <a:xfrm>
          <a:off x="2700820" y="408683"/>
          <a:ext cx="2726872" cy="2726872"/>
        </a:xfrm>
        <a:prstGeom prst="blockArc">
          <a:avLst>
            <a:gd name="adj1" fmla="val 5423518"/>
            <a:gd name="adj2" fmla="val 10752403"/>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775EDB-B7B3-47B0-84A6-92C05D52BFFA}">
      <dsp:nvSpPr>
        <dsp:cNvPr id="0" name=""/>
        <dsp:cNvSpPr/>
      </dsp:nvSpPr>
      <dsp:spPr>
        <a:xfrm>
          <a:off x="2691710" y="408652"/>
          <a:ext cx="2726872" cy="2726872"/>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F341E4-7318-42A1-9C7B-FBA8FECA0B9D}">
      <dsp:nvSpPr>
        <dsp:cNvPr id="0" name=""/>
        <dsp:cNvSpPr/>
      </dsp:nvSpPr>
      <dsp:spPr>
        <a:xfrm>
          <a:off x="2691710" y="408652"/>
          <a:ext cx="2726872" cy="2726872"/>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DCC0BA-98E5-4985-8B39-FDBB8F0D414C}">
      <dsp:nvSpPr>
        <dsp:cNvPr id="0" name=""/>
        <dsp:cNvSpPr/>
      </dsp:nvSpPr>
      <dsp:spPr>
        <a:xfrm>
          <a:off x="3427445" y="1144387"/>
          <a:ext cx="1255402" cy="125540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ro-RO" sz="1500" kern="1200" dirty="0"/>
            <a:t>Expression of religious ethos</a:t>
          </a:r>
          <a:endParaRPr lang="en-US" sz="1500" kern="1200" dirty="0"/>
        </a:p>
      </dsp:txBody>
      <dsp:txXfrm>
        <a:off x="3611294" y="1328236"/>
        <a:ext cx="887704" cy="887704"/>
      </dsp:txXfrm>
    </dsp:sp>
    <dsp:sp modelId="{53ED25D5-FF07-4364-9393-84E987E56FBC}">
      <dsp:nvSpPr>
        <dsp:cNvPr id="0" name=""/>
        <dsp:cNvSpPr/>
      </dsp:nvSpPr>
      <dsp:spPr>
        <a:xfrm>
          <a:off x="3615755" y="898"/>
          <a:ext cx="878781" cy="878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ro-RO" sz="1100" kern="1200" dirty="0"/>
            <a:t>Right to personal integrity</a:t>
          </a:r>
          <a:endParaRPr lang="en-US" sz="1100" kern="1200" dirty="0"/>
        </a:p>
      </dsp:txBody>
      <dsp:txXfrm>
        <a:off x="3744449" y="129592"/>
        <a:ext cx="621393" cy="621393"/>
      </dsp:txXfrm>
    </dsp:sp>
    <dsp:sp modelId="{66ECB5F1-8364-4612-99D6-E914510884E1}">
      <dsp:nvSpPr>
        <dsp:cNvPr id="0" name=""/>
        <dsp:cNvSpPr/>
      </dsp:nvSpPr>
      <dsp:spPr>
        <a:xfrm>
          <a:off x="4947555" y="1332698"/>
          <a:ext cx="878781" cy="878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ro-RO" sz="1100" kern="1200" dirty="0"/>
            <a:t>Right to life and health</a:t>
          </a:r>
          <a:endParaRPr lang="en-US" sz="1100" kern="1200" dirty="0"/>
        </a:p>
      </dsp:txBody>
      <dsp:txXfrm>
        <a:off x="5076249" y="1461392"/>
        <a:ext cx="621393" cy="621393"/>
      </dsp:txXfrm>
    </dsp:sp>
    <dsp:sp modelId="{DF4EF608-EE1E-498E-B1F3-2B53F5BB1196}">
      <dsp:nvSpPr>
        <dsp:cNvPr id="0" name=""/>
        <dsp:cNvSpPr/>
      </dsp:nvSpPr>
      <dsp:spPr>
        <a:xfrm>
          <a:off x="3615755" y="2664498"/>
          <a:ext cx="878781" cy="878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ro-RO" sz="1100" kern="1200" dirty="0"/>
            <a:t>Right to autonomy &amp; Dignity</a:t>
          </a:r>
          <a:r>
            <a:rPr lang="en-US" sz="1100" kern="1200" dirty="0"/>
            <a:t> </a:t>
          </a:r>
        </a:p>
      </dsp:txBody>
      <dsp:txXfrm>
        <a:off x="3744449" y="2793192"/>
        <a:ext cx="621393" cy="621393"/>
      </dsp:txXfrm>
    </dsp:sp>
    <dsp:sp modelId="{C9CB985B-673F-48B5-AB6A-76778EAC41A0}">
      <dsp:nvSpPr>
        <dsp:cNvPr id="0" name=""/>
        <dsp:cNvSpPr/>
      </dsp:nvSpPr>
      <dsp:spPr>
        <a:xfrm>
          <a:off x="2069601" y="1291002"/>
          <a:ext cx="1325967" cy="9991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ro-RO" sz="1200" kern="1200" dirty="0"/>
            <a:t>Prohibition of discrimination  </a:t>
          </a:r>
          <a:endParaRPr lang="en-US" sz="1200" kern="1200" dirty="0"/>
        </a:p>
      </dsp:txBody>
      <dsp:txXfrm>
        <a:off x="2263784" y="1437319"/>
        <a:ext cx="937601" cy="70647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88167A-1709-4850-97B7-DF4D8A53B509}"/>
              </a:ext>
            </a:extLst>
          </p:cNvPr>
          <p:cNvSpPr>
            <a:spLocks noGrp="1"/>
          </p:cNvSpPr>
          <p:nvPr>
            <p:ph type="hdr" sz="quarter"/>
          </p:nvPr>
        </p:nvSpPr>
        <p:spPr>
          <a:xfrm>
            <a:off x="0" y="4"/>
            <a:ext cx="2889938" cy="498055"/>
          </a:xfrm>
          <a:prstGeom prst="rect">
            <a:avLst/>
          </a:prstGeom>
        </p:spPr>
        <p:txBody>
          <a:bodyPr vert="horz" lIns="91440" tIns="45720" rIns="91440" bIns="45720" rtlCol="0"/>
          <a:lstStyle>
            <a:lvl1pPr algn="l">
              <a:defRPr sz="1200"/>
            </a:lvl1pPr>
          </a:lstStyle>
          <a:p>
            <a:endParaRPr lang="nl-NL"/>
          </a:p>
        </p:txBody>
      </p:sp>
      <p:sp>
        <p:nvSpPr>
          <p:cNvPr id="3" name="Date Placeholder 2">
            <a:extLst>
              <a:ext uri="{FF2B5EF4-FFF2-40B4-BE49-F238E27FC236}">
                <a16:creationId xmlns:a16="http://schemas.microsoft.com/office/drawing/2014/main" id="{729CD2FA-EE79-41A0-BCBD-C4A10BB8E189}"/>
              </a:ext>
            </a:extLst>
          </p:cNvPr>
          <p:cNvSpPr>
            <a:spLocks noGrp="1"/>
          </p:cNvSpPr>
          <p:nvPr>
            <p:ph type="dt" sz="quarter" idx="1"/>
          </p:nvPr>
        </p:nvSpPr>
        <p:spPr>
          <a:xfrm>
            <a:off x="3777607" y="4"/>
            <a:ext cx="2889938" cy="498055"/>
          </a:xfrm>
          <a:prstGeom prst="rect">
            <a:avLst/>
          </a:prstGeom>
        </p:spPr>
        <p:txBody>
          <a:bodyPr vert="horz" lIns="91440" tIns="45720" rIns="91440" bIns="45720" rtlCol="0"/>
          <a:lstStyle>
            <a:lvl1pPr algn="r">
              <a:defRPr sz="1200"/>
            </a:lvl1pPr>
          </a:lstStyle>
          <a:p>
            <a:endParaRPr lang="nl-NL"/>
          </a:p>
        </p:txBody>
      </p:sp>
      <p:sp>
        <p:nvSpPr>
          <p:cNvPr id="4" name="Footer Placeholder 3">
            <a:extLst>
              <a:ext uri="{FF2B5EF4-FFF2-40B4-BE49-F238E27FC236}">
                <a16:creationId xmlns:a16="http://schemas.microsoft.com/office/drawing/2014/main" id="{F6D4F7D0-940B-4EF9-AC7C-B79E64DE7C2A}"/>
              </a:ext>
            </a:extLst>
          </p:cNvPr>
          <p:cNvSpPr>
            <a:spLocks noGrp="1"/>
          </p:cNvSpPr>
          <p:nvPr>
            <p:ph type="ftr" sz="quarter" idx="2"/>
          </p:nvPr>
        </p:nvSpPr>
        <p:spPr>
          <a:xfrm>
            <a:off x="0" y="9428585"/>
            <a:ext cx="2889938" cy="498054"/>
          </a:xfrm>
          <a:prstGeom prst="rect">
            <a:avLst/>
          </a:prstGeom>
        </p:spPr>
        <p:txBody>
          <a:bodyPr vert="horz" lIns="91440" tIns="45720" rIns="91440" bIns="45720" rtlCol="0" anchor="b"/>
          <a:lstStyle>
            <a:lvl1pPr algn="l">
              <a:defRPr sz="1200"/>
            </a:lvl1pPr>
          </a:lstStyle>
          <a:p>
            <a:endParaRPr lang="nl-NL"/>
          </a:p>
        </p:txBody>
      </p:sp>
      <p:sp>
        <p:nvSpPr>
          <p:cNvPr id="6" name="Slide Number Placeholder 5">
            <a:extLst>
              <a:ext uri="{FF2B5EF4-FFF2-40B4-BE49-F238E27FC236}">
                <a16:creationId xmlns:a16="http://schemas.microsoft.com/office/drawing/2014/main" id="{C6ED3D1B-566D-4FE0-B99C-4F83928D756C}"/>
              </a:ext>
            </a:extLst>
          </p:cNvPr>
          <p:cNvSpPr>
            <a:spLocks noGrp="1"/>
          </p:cNvSpPr>
          <p:nvPr>
            <p:ph type="sldNum" sz="quarter" idx="3"/>
          </p:nvPr>
        </p:nvSpPr>
        <p:spPr>
          <a:xfrm>
            <a:off x="3777607" y="9428585"/>
            <a:ext cx="2889938" cy="498054"/>
          </a:xfrm>
          <a:prstGeom prst="rect">
            <a:avLst/>
          </a:prstGeom>
        </p:spPr>
        <p:txBody>
          <a:bodyPr vert="horz" lIns="91440" tIns="45720" rIns="91440" bIns="45720" rtlCol="0" anchor="b"/>
          <a:lstStyle>
            <a:lvl1pPr algn="r">
              <a:defRPr sz="1200"/>
            </a:lvl1pPr>
          </a:lstStyle>
          <a:p>
            <a:fld id="{EBC394D9-36E0-43E3-84AB-4D0FBE3FCF7E}" type="slidenum">
              <a:rPr lang="nl-NL" smtClean="0"/>
              <a:t>‹#›</a:t>
            </a:fld>
            <a:endParaRPr lang="nl-NL" dirty="0"/>
          </a:p>
        </p:txBody>
      </p:sp>
    </p:spTree>
    <p:extLst>
      <p:ext uri="{BB962C8B-B14F-4D97-AF65-F5344CB8AC3E}">
        <p14:creationId xmlns:p14="http://schemas.microsoft.com/office/powerpoint/2010/main" val="28041979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889938" cy="498055"/>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777607" y="4"/>
            <a:ext cx="2889938" cy="498055"/>
          </a:xfrm>
          <a:prstGeom prst="rect">
            <a:avLst/>
          </a:prstGeom>
        </p:spPr>
        <p:txBody>
          <a:bodyPr vert="horz" lIns="91440" tIns="45720" rIns="91440" bIns="45720" rtlCol="0"/>
          <a:lstStyle>
            <a:lvl1pPr algn="r">
              <a:defRPr sz="1200"/>
            </a:lvl1pPr>
          </a:lstStyle>
          <a:p>
            <a:endParaRPr lang="nl-NL"/>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66909" y="4777195"/>
            <a:ext cx="5335270" cy="390861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9428585"/>
            <a:ext cx="2889938" cy="498054"/>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777607" y="9428585"/>
            <a:ext cx="2889938" cy="498054"/>
          </a:xfrm>
          <a:prstGeom prst="rect">
            <a:avLst/>
          </a:prstGeom>
        </p:spPr>
        <p:txBody>
          <a:bodyPr vert="horz" lIns="91440" tIns="45720" rIns="91440" bIns="45720" rtlCol="0" anchor="b"/>
          <a:lstStyle>
            <a:lvl1pPr algn="r">
              <a:defRPr sz="1200"/>
            </a:lvl1pPr>
          </a:lstStyle>
          <a:p>
            <a:fld id="{A710CBEB-EE1C-4F95-9559-FC1B9490732B}" type="slidenum">
              <a:rPr lang="nl-NL" smtClean="0"/>
              <a:t>‹#›</a:t>
            </a:fld>
            <a:endParaRPr lang="nl-NL"/>
          </a:p>
        </p:txBody>
      </p:sp>
    </p:spTree>
    <p:extLst>
      <p:ext uri="{BB962C8B-B14F-4D97-AF65-F5344CB8AC3E}">
        <p14:creationId xmlns:p14="http://schemas.microsoft.com/office/powerpoint/2010/main" val="32195199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FF6CF5-272A-4A68-90D8-D75346AD999B}" type="datetimeFigureOut">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3138254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FF6CF5-272A-4A68-90D8-D75346AD999B}" type="datetimeFigureOut">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3501435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FF6CF5-272A-4A68-90D8-D75346AD999B}" type="datetimeFigureOut">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3020326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FF6CF5-272A-4A68-90D8-D75346AD999B}" type="datetimeFigureOut">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418537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FF6CF5-272A-4A68-90D8-D75346AD999B}" type="datetimeFigureOut">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97168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FF6CF5-272A-4A68-90D8-D75346AD999B}" type="datetimeFigureOut">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2698672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FF6CF5-272A-4A68-90D8-D75346AD999B}" type="datetimeFigureOut">
              <a:rPr lang="en-US" smtClean="0"/>
              <a:t>11/20/2019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286509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FF6CF5-272A-4A68-90D8-D75346AD999B}" type="datetimeFigureOut">
              <a:rPr lang="en-US" smtClean="0"/>
              <a:t>11/20/2019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963668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FF6CF5-272A-4A68-90D8-D75346AD999B}" type="datetimeFigureOut">
              <a:rPr lang="en-US" smtClean="0"/>
              <a:t>11/20/2019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1345363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FF6CF5-272A-4A68-90D8-D75346AD999B}" type="datetimeFigureOut">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190221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FF6CF5-272A-4A68-90D8-D75346AD999B}" type="datetimeFigureOut">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A5B7F-6A43-4D51-9162-325856C67965}" type="slidenum">
              <a:rPr lang="en-US" smtClean="0"/>
              <a:t>‹#›</a:t>
            </a:fld>
            <a:endParaRPr lang="en-US"/>
          </a:p>
        </p:txBody>
      </p:sp>
    </p:spTree>
    <p:extLst>
      <p:ext uri="{BB962C8B-B14F-4D97-AF65-F5344CB8AC3E}">
        <p14:creationId xmlns:p14="http://schemas.microsoft.com/office/powerpoint/2010/main" val="77706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FF6CF5-272A-4A68-90D8-D75346AD999B}" type="datetimeFigureOut">
              <a:rPr lang="en-US" smtClean="0"/>
              <a:t>11/20/2019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CA5B7F-6A43-4D51-9162-325856C67965}" type="slidenum">
              <a:rPr lang="en-US" smtClean="0"/>
              <a:t>‹#›</a:t>
            </a:fld>
            <a:endParaRPr lang="en-US"/>
          </a:p>
        </p:txBody>
      </p:sp>
    </p:spTree>
    <p:extLst>
      <p:ext uri="{BB962C8B-B14F-4D97-AF65-F5344CB8AC3E}">
        <p14:creationId xmlns:p14="http://schemas.microsoft.com/office/powerpoint/2010/main" val="355125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Denial of access to public goods and services under the colours of religious ethos</a:t>
            </a:r>
            <a:endParaRPr lang="en-US" dirty="0"/>
          </a:p>
        </p:txBody>
      </p:sp>
      <p:sp>
        <p:nvSpPr>
          <p:cNvPr id="3" name="Subtitle 2"/>
          <p:cNvSpPr>
            <a:spLocks noGrp="1"/>
          </p:cNvSpPr>
          <p:nvPr>
            <p:ph type="subTitle" idx="1"/>
          </p:nvPr>
        </p:nvSpPr>
        <p:spPr/>
        <p:txBody>
          <a:bodyPr/>
          <a:lstStyle/>
          <a:p>
            <a:r>
              <a:rPr lang="ro-RO" dirty="0"/>
              <a:t>Romanița Iordache</a:t>
            </a:r>
            <a:endParaRPr lang="en-US" dirty="0"/>
          </a:p>
        </p:txBody>
      </p:sp>
    </p:spTree>
    <p:extLst>
      <p:ext uri="{BB962C8B-B14F-4D97-AF65-F5344CB8AC3E}">
        <p14:creationId xmlns:p14="http://schemas.microsoft.com/office/powerpoint/2010/main" val="3667087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Preliminary conclusions</a:t>
            </a:r>
            <a:endParaRPr lang="en-US" dirty="0"/>
          </a:p>
        </p:txBody>
      </p:sp>
      <p:sp>
        <p:nvSpPr>
          <p:cNvPr id="3" name="Content Placeholder 2"/>
          <p:cNvSpPr>
            <a:spLocks noGrp="1"/>
          </p:cNvSpPr>
          <p:nvPr>
            <p:ph idx="1"/>
          </p:nvPr>
        </p:nvSpPr>
        <p:spPr>
          <a:xfrm>
            <a:off x="628650" y="2226469"/>
            <a:ext cx="8070182" cy="3575760"/>
          </a:xfrm>
        </p:spPr>
        <p:txBody>
          <a:bodyPr>
            <a:normAutofit fontScale="62500" lnSpcReduction="20000"/>
          </a:bodyPr>
          <a:lstStyle/>
          <a:p>
            <a:r>
              <a:rPr lang="ro-RO" dirty="0"/>
              <a:t>There is an emerging global trend of invoking religious freedom when challenging the non-discrimination and equality principle,</a:t>
            </a:r>
          </a:p>
          <a:p>
            <a:r>
              <a:rPr lang="ro-RO" dirty="0"/>
              <a:t>The religious motivated conduct in form of denial of access to public goods and services on grounds of individual characteristics is not an act of religious practice,</a:t>
            </a:r>
          </a:p>
          <a:p>
            <a:r>
              <a:rPr lang="ro-RO" dirty="0"/>
              <a:t>ECtHR and international human rights institutions did not accept objections to providing goods or services on grounds of sexual orientation as comparable to conscientious objections similar to militay service objectors,</a:t>
            </a:r>
          </a:p>
          <a:p>
            <a:r>
              <a:rPr lang="ro-RO" dirty="0"/>
              <a:t>A strict legitimacy and proportionality test will be used by the courts  to assess the right to discriminate on grounds of sexual orientation under the colours of </a:t>
            </a:r>
            <a:r>
              <a:rPr lang="ro-RO"/>
              <a:t>religious belief,</a:t>
            </a:r>
            <a:endParaRPr lang="ro-RO" dirty="0"/>
          </a:p>
          <a:p>
            <a:r>
              <a:rPr lang="ro-RO" dirty="0"/>
              <a:t>Accommodation is </a:t>
            </a:r>
            <a:r>
              <a:rPr lang="en-GB" dirty="0"/>
              <a:t>reasonable only when it does not result in disproportionate harm or in perpetuating existing prejudice</a:t>
            </a:r>
            <a:r>
              <a:rPr lang="ro-RO" dirty="0"/>
              <a:t>.</a:t>
            </a:r>
            <a:endParaRPr lang="en-US" dirty="0"/>
          </a:p>
        </p:txBody>
      </p:sp>
    </p:spTree>
    <p:extLst>
      <p:ext uri="{BB962C8B-B14F-4D97-AF65-F5344CB8AC3E}">
        <p14:creationId xmlns:p14="http://schemas.microsoft.com/office/powerpoint/2010/main" val="4124761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a:t>Balancing rights? Is there a right to discriminate on religious grounds?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6515507"/>
              </p:ext>
            </p:extLst>
          </p:nvPr>
        </p:nvGraphicFramePr>
        <p:xfrm>
          <a:off x="628650" y="2226469"/>
          <a:ext cx="7886700" cy="35441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338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02353"/>
            <a:ext cx="7886700" cy="4351338"/>
          </a:xfrm>
        </p:spPr>
        <p:txBody>
          <a:bodyPr/>
          <a:lstStyle/>
          <a:p>
            <a:pPr marL="385763" indent="-385763">
              <a:buAutoNum type="arabicPeriod"/>
            </a:pPr>
            <a:r>
              <a:rPr lang="ro-RO" dirty="0"/>
              <a:t>What are (and what are not) c</a:t>
            </a:r>
            <a:r>
              <a:rPr lang="en-GB" dirty="0" err="1"/>
              <a:t>onscientious</a:t>
            </a:r>
            <a:r>
              <a:rPr lang="en-GB" dirty="0"/>
              <a:t> objectors</a:t>
            </a:r>
            <a:r>
              <a:rPr lang="ro-RO" dirty="0"/>
              <a:t>?</a:t>
            </a:r>
          </a:p>
          <a:p>
            <a:pPr marL="385763" indent="-385763">
              <a:buAutoNum type="arabicPeriod"/>
            </a:pPr>
            <a:r>
              <a:rPr lang="ro-RO" dirty="0"/>
              <a:t>Can religious ethos be invoked to seek an exemption from the non-discrimination principle when denying access to public goods and services?</a:t>
            </a:r>
          </a:p>
          <a:p>
            <a:pPr marL="685800" lvl="1" indent="-342900">
              <a:buAutoNum type="alphaLcPeriod"/>
            </a:pPr>
            <a:r>
              <a:rPr lang="ro-RO" dirty="0"/>
              <a:t>The ECtHR practice</a:t>
            </a:r>
          </a:p>
          <a:p>
            <a:pPr marL="685800" lvl="1" indent="-342900">
              <a:buAutoNum type="alphaLcPeriod"/>
            </a:pPr>
            <a:r>
              <a:rPr lang="ro-RO" dirty="0"/>
              <a:t>The EU law standard</a:t>
            </a:r>
          </a:p>
          <a:p>
            <a:pPr marL="685800" lvl="1" indent="-342900">
              <a:buAutoNum type="alphaLcPeriod"/>
            </a:pPr>
            <a:r>
              <a:rPr lang="ro-RO" dirty="0"/>
              <a:t>Domestic practice – the strict test applied to exceptions to the prohibition of discrimination</a:t>
            </a:r>
          </a:p>
          <a:p>
            <a:pPr marL="0" indent="0">
              <a:buNone/>
            </a:pPr>
            <a:endParaRPr lang="en-US" dirty="0"/>
          </a:p>
        </p:txBody>
      </p:sp>
    </p:spTree>
    <p:extLst>
      <p:ext uri="{BB962C8B-B14F-4D97-AF65-F5344CB8AC3E}">
        <p14:creationId xmlns:p14="http://schemas.microsoft.com/office/powerpoint/2010/main" val="428950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a:t>1. What are (and what are not) c</a:t>
            </a:r>
            <a:r>
              <a:rPr lang="en-GB" dirty="0" err="1"/>
              <a:t>onscientious</a:t>
            </a:r>
            <a:r>
              <a:rPr lang="en-GB" dirty="0"/>
              <a:t> objectors</a:t>
            </a:r>
            <a:r>
              <a:rPr lang="ro-RO" dirty="0"/>
              <a:t>?</a:t>
            </a:r>
            <a:endParaRPr lang="en-US" dirty="0"/>
          </a:p>
        </p:txBody>
      </p:sp>
      <p:sp>
        <p:nvSpPr>
          <p:cNvPr id="3" name="Content Placeholder 2"/>
          <p:cNvSpPr>
            <a:spLocks noGrp="1"/>
          </p:cNvSpPr>
          <p:nvPr>
            <p:ph idx="1"/>
          </p:nvPr>
        </p:nvSpPr>
        <p:spPr/>
        <p:txBody>
          <a:bodyPr>
            <a:normAutofit fontScale="92500" lnSpcReduction="10000"/>
          </a:bodyPr>
          <a:lstStyle/>
          <a:p>
            <a:r>
              <a:rPr lang="ro-RO" dirty="0"/>
              <a:t>The right to have conscientious objections to mandatory military service as a legitimate exercise of the right of freedom of thought, conscience and religion </a:t>
            </a:r>
            <a:r>
              <a:rPr lang="en-US" dirty="0">
                <a:sym typeface="Wingdings" panose="05000000000000000000" pitchFamily="2" charset="2"/>
              </a:rPr>
              <a:t> </a:t>
            </a:r>
            <a:r>
              <a:rPr lang="ro-RO" b="1" dirty="0"/>
              <a:t>UN Commission on Human Rights</a:t>
            </a:r>
            <a:r>
              <a:rPr lang="en-US" b="1" dirty="0"/>
              <a:t>, </a:t>
            </a:r>
            <a:r>
              <a:rPr lang="ro-RO" b="1" dirty="0"/>
              <a:t>Resolution 1989/59</a:t>
            </a:r>
          </a:p>
          <a:p>
            <a:r>
              <a:rPr lang="ro-RO" dirty="0"/>
              <a:t>Balancing exercise when assessing the interference under Art. 9(2) </a:t>
            </a:r>
            <a:r>
              <a:rPr lang="en-US" dirty="0">
                <a:sym typeface="Wingdings" panose="05000000000000000000" pitchFamily="2" charset="2"/>
              </a:rPr>
              <a:t></a:t>
            </a:r>
            <a:r>
              <a:rPr lang="ro-RO" dirty="0"/>
              <a:t> Strasbourg Court</a:t>
            </a:r>
            <a:r>
              <a:rPr lang="en-US" b="1" dirty="0"/>
              <a:t>: </a:t>
            </a:r>
            <a:r>
              <a:rPr lang="en-US" b="1" i="1" dirty="0" err="1"/>
              <a:t>Bayatyan</a:t>
            </a:r>
            <a:r>
              <a:rPr lang="en-US" b="1" i="1" dirty="0"/>
              <a:t> v Armenia, </a:t>
            </a:r>
            <a:r>
              <a:rPr lang="en-US" b="1" i="1" dirty="0" err="1"/>
              <a:t>Ercep</a:t>
            </a:r>
            <a:r>
              <a:rPr lang="en-US" b="1" i="1" dirty="0"/>
              <a:t> v Turkey, </a:t>
            </a:r>
            <a:r>
              <a:rPr lang="en-US" b="1" i="1" dirty="0" err="1"/>
              <a:t>Savda</a:t>
            </a:r>
            <a:r>
              <a:rPr lang="en-US" b="1" i="1" dirty="0"/>
              <a:t> v. Turkey</a:t>
            </a:r>
          </a:p>
          <a:p>
            <a:r>
              <a:rPr lang="en-US" dirty="0"/>
              <a:t>In relation to health services “</a:t>
            </a:r>
            <a:r>
              <a:rPr lang="en-US" i="1" dirty="0"/>
              <a:t>services should not be </a:t>
            </a:r>
            <a:r>
              <a:rPr lang="en-US" i="1" dirty="0" err="1"/>
              <a:t>mde</a:t>
            </a:r>
            <a:r>
              <a:rPr lang="en-US" i="1" dirty="0"/>
              <a:t> difficult or impossible to obtain because of conscientious objections by individuals” </a:t>
            </a:r>
            <a:r>
              <a:rPr lang="en-US" dirty="0">
                <a:sym typeface="Wingdings" panose="05000000000000000000" pitchFamily="2" charset="2"/>
              </a:rPr>
              <a:t></a:t>
            </a:r>
            <a:r>
              <a:rPr lang="en-US" b="1" i="1" dirty="0" err="1"/>
              <a:t>Tysiac</a:t>
            </a:r>
            <a:r>
              <a:rPr lang="en-US" b="1" i="1" dirty="0"/>
              <a:t> v. Poland, RR v. </a:t>
            </a:r>
            <a:r>
              <a:rPr lang="en-US" b="1" i="1" dirty="0" err="1"/>
              <a:t>Polan</a:t>
            </a:r>
            <a:r>
              <a:rPr lang="ro-RO" b="1" i="1" dirty="0"/>
              <a:t>d</a:t>
            </a:r>
          </a:p>
        </p:txBody>
      </p:sp>
    </p:spTree>
    <p:extLst>
      <p:ext uri="{BB962C8B-B14F-4D97-AF65-F5344CB8AC3E}">
        <p14:creationId xmlns:p14="http://schemas.microsoft.com/office/powerpoint/2010/main" val="3326900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394" y="923109"/>
            <a:ext cx="7809956" cy="767580"/>
          </a:xfrm>
        </p:spPr>
        <p:txBody>
          <a:bodyPr>
            <a:normAutofit fontScale="90000"/>
          </a:bodyPr>
          <a:lstStyle/>
          <a:p>
            <a:r>
              <a:rPr lang="ro-RO" dirty="0"/>
              <a:t>What are the limits of invoking religious ethos in the context of denying access to public goods and services</a:t>
            </a:r>
            <a:r>
              <a:rPr lang="en-US" dirty="0"/>
              <a:t>?</a:t>
            </a:r>
          </a:p>
        </p:txBody>
      </p:sp>
      <p:sp>
        <p:nvSpPr>
          <p:cNvPr id="3" name="Content Placeholder 2"/>
          <p:cNvSpPr>
            <a:spLocks noGrp="1"/>
          </p:cNvSpPr>
          <p:nvPr>
            <p:ph idx="1"/>
          </p:nvPr>
        </p:nvSpPr>
        <p:spPr>
          <a:xfrm>
            <a:off x="558981" y="2060757"/>
            <a:ext cx="7886700" cy="4351338"/>
          </a:xfrm>
        </p:spPr>
        <p:txBody>
          <a:bodyPr>
            <a:normAutofit lnSpcReduction="10000"/>
          </a:bodyPr>
          <a:lstStyle/>
          <a:p>
            <a:endParaRPr lang="en-US" dirty="0"/>
          </a:p>
          <a:p>
            <a:r>
              <a:rPr lang="en-US" b="1" i="1" dirty="0"/>
              <a:t>H</a:t>
            </a:r>
            <a:r>
              <a:rPr lang="ro-RO" b="1" i="1" dirty="0"/>
              <a:t>uman </a:t>
            </a:r>
            <a:r>
              <a:rPr lang="en-US" b="1" i="1" dirty="0"/>
              <a:t>R</a:t>
            </a:r>
            <a:r>
              <a:rPr lang="ro-RO" b="1" i="1" dirty="0"/>
              <a:t>ights </a:t>
            </a:r>
            <a:r>
              <a:rPr lang="en-US" b="1" i="1" dirty="0"/>
              <a:t>C</a:t>
            </a:r>
            <a:r>
              <a:rPr lang="ro-RO" b="1" i="1" dirty="0"/>
              <a:t>ommittee</a:t>
            </a:r>
            <a:r>
              <a:rPr lang="en-US" b="1" i="1" dirty="0"/>
              <a:t> General Comment 22 </a:t>
            </a:r>
            <a:r>
              <a:rPr lang="en-US" dirty="0"/>
              <a:t>– any limitations on the freedom to express one’s religion or beliefs must be established by law and must be necessary for the protection of public safety, order, health, or morals, or the fundamental rights and freedoms of others.</a:t>
            </a:r>
          </a:p>
          <a:p>
            <a:r>
              <a:rPr lang="ro-RO" b="1" i="1" dirty="0"/>
              <a:t>ECtHR, </a:t>
            </a:r>
            <a:r>
              <a:rPr lang="en-US" b="1" i="1" dirty="0" err="1"/>
              <a:t>Pichon</a:t>
            </a:r>
            <a:r>
              <a:rPr lang="en-US" b="1" i="1" dirty="0"/>
              <a:t> and </a:t>
            </a:r>
            <a:r>
              <a:rPr lang="en-US" b="1" i="1" dirty="0" err="1"/>
              <a:t>Sajous</a:t>
            </a:r>
            <a:r>
              <a:rPr lang="en-US" b="1" i="1" dirty="0"/>
              <a:t> v. France </a:t>
            </a:r>
            <a:r>
              <a:rPr lang="en-US" i="1" dirty="0"/>
              <a:t>– </a:t>
            </a:r>
            <a:r>
              <a:rPr lang="en-US" dirty="0"/>
              <a:t>freedom of religion does not protect each and every act or form of behavior motivated or inspired by a religion or a belief.</a:t>
            </a:r>
          </a:p>
        </p:txBody>
      </p:sp>
    </p:spTree>
    <p:extLst>
      <p:ext uri="{BB962C8B-B14F-4D97-AF65-F5344CB8AC3E}">
        <p14:creationId xmlns:p14="http://schemas.microsoft.com/office/powerpoint/2010/main" val="283122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a:t>Religious ethos invoked before the ECtHR when denying access to public goods and services</a:t>
            </a:r>
            <a:endParaRPr lang="en-US" dirty="0"/>
          </a:p>
        </p:txBody>
      </p:sp>
      <p:sp>
        <p:nvSpPr>
          <p:cNvPr id="3" name="Content Placeholder 2"/>
          <p:cNvSpPr>
            <a:spLocks noGrp="1"/>
          </p:cNvSpPr>
          <p:nvPr>
            <p:ph idx="1"/>
          </p:nvPr>
        </p:nvSpPr>
        <p:spPr/>
        <p:txBody>
          <a:bodyPr>
            <a:normAutofit fontScale="92500" lnSpcReduction="10000"/>
          </a:bodyPr>
          <a:lstStyle/>
          <a:p>
            <a:r>
              <a:rPr lang="ro-RO" b="1" i="1" dirty="0"/>
              <a:t>Pichon and Sajous v. France </a:t>
            </a:r>
            <a:r>
              <a:rPr lang="ro-RO" dirty="0"/>
              <a:t>(2001)</a:t>
            </a:r>
            <a:r>
              <a:rPr lang="ro-RO" i="1" dirty="0"/>
              <a:t>: </a:t>
            </a:r>
          </a:p>
          <a:p>
            <a:pPr marL="896938" indent="0">
              <a:buNone/>
            </a:pPr>
            <a:r>
              <a:rPr lang="ro-RO" i="1" dirty="0"/>
              <a:t>	”</a:t>
            </a:r>
            <a:r>
              <a:rPr lang="en-GB" dirty="0"/>
              <a:t>Article 9 of the Convention does not always guarantee the right </a:t>
            </a:r>
            <a:r>
              <a:rPr lang="ro-RO" dirty="0"/>
              <a:t>	</a:t>
            </a:r>
            <a:r>
              <a:rPr lang="en-GB" dirty="0"/>
              <a:t>to behave in public in a manner governed by that belief. </a:t>
            </a:r>
            <a:r>
              <a:rPr lang="en-GB" b="1" dirty="0">
                <a:solidFill>
                  <a:srgbClr val="00B0F0"/>
                </a:solidFill>
              </a:rPr>
              <a:t>The word “</a:t>
            </a:r>
            <a:r>
              <a:rPr lang="en-GB" b="1" i="1" dirty="0">
                <a:solidFill>
                  <a:srgbClr val="00B0F0"/>
                </a:solidFill>
              </a:rPr>
              <a:t>practice</a:t>
            </a:r>
            <a:r>
              <a:rPr lang="en-GB" b="1" dirty="0">
                <a:solidFill>
                  <a:srgbClr val="00B0F0"/>
                </a:solidFill>
              </a:rPr>
              <a:t>” used in Article 9 § 1 does not denote each and every act or form of behaviour motivated or inspired by a religion or a belief</a:t>
            </a:r>
            <a:r>
              <a:rPr lang="ro-RO" b="1" dirty="0">
                <a:solidFill>
                  <a:srgbClr val="00B0F0"/>
                </a:solidFill>
              </a:rPr>
              <a:t>.”</a:t>
            </a:r>
          </a:p>
          <a:p>
            <a:pPr marL="896938" indent="-896938">
              <a:buNone/>
            </a:pPr>
            <a:r>
              <a:rPr lang="ro-RO" i="1" dirty="0"/>
              <a:t>	”</a:t>
            </a:r>
            <a:r>
              <a:rPr lang="en-GB" dirty="0"/>
              <a:t> the </a:t>
            </a:r>
            <a:r>
              <a:rPr lang="en-GB" b="1" dirty="0">
                <a:solidFill>
                  <a:srgbClr val="00B0F0"/>
                </a:solidFill>
              </a:rPr>
              <a:t>applicants cannot give precedence to their religious beliefs and impose them on others as justification for their refusal </a:t>
            </a:r>
            <a:r>
              <a:rPr lang="en-GB" dirty="0"/>
              <a:t>to sell such products, since they can manifest those beliefs in many</a:t>
            </a:r>
            <a:r>
              <a:rPr lang="ro-RO" dirty="0"/>
              <a:t> </a:t>
            </a:r>
            <a:r>
              <a:rPr lang="en-GB" dirty="0"/>
              <a:t>ways outside the professional sphere.</a:t>
            </a:r>
            <a:r>
              <a:rPr lang="ro-RO" dirty="0"/>
              <a:t>”</a:t>
            </a:r>
            <a:endParaRPr lang="en-US" dirty="0"/>
          </a:p>
          <a:p>
            <a:pPr marL="0" indent="0">
              <a:buNone/>
            </a:pPr>
            <a:endParaRPr lang="ro-RO" i="1" dirty="0"/>
          </a:p>
          <a:p>
            <a:endParaRPr lang="ro-RO" i="1" dirty="0"/>
          </a:p>
        </p:txBody>
      </p:sp>
    </p:spTree>
    <p:extLst>
      <p:ext uri="{BB962C8B-B14F-4D97-AF65-F5344CB8AC3E}">
        <p14:creationId xmlns:p14="http://schemas.microsoft.com/office/powerpoint/2010/main" val="4039012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a:t>Religious ethos and the prohibition of discrimination in access to goods and services in EU law</a:t>
            </a:r>
            <a:endParaRPr lang="en-US" dirty="0"/>
          </a:p>
        </p:txBody>
      </p:sp>
      <p:sp>
        <p:nvSpPr>
          <p:cNvPr id="3" name="Content Placeholder 2"/>
          <p:cNvSpPr>
            <a:spLocks noGrp="1"/>
          </p:cNvSpPr>
          <p:nvPr>
            <p:ph idx="1"/>
          </p:nvPr>
        </p:nvSpPr>
        <p:spPr/>
        <p:txBody>
          <a:bodyPr>
            <a:normAutofit fontScale="85000" lnSpcReduction="20000"/>
          </a:bodyPr>
          <a:lstStyle/>
          <a:p>
            <a:r>
              <a:rPr lang="ro-RO" dirty="0"/>
              <a:t>Arts. 20, 21 and 10 of the Charter of Fundamental Rights – ”</a:t>
            </a:r>
            <a:r>
              <a:rPr lang="en-US" dirty="0"/>
              <a:t>The right to conscientious objection is </a:t>
            </a:r>
            <a:r>
              <a:rPr lang="en-US" dirty="0" err="1"/>
              <a:t>recognised</a:t>
            </a:r>
            <a:r>
              <a:rPr lang="en-US" dirty="0"/>
              <a:t>, in accordance with the national laws governing the exercise of this right.</a:t>
            </a:r>
            <a:r>
              <a:rPr lang="ro-RO" dirty="0"/>
              <a:t>”</a:t>
            </a:r>
          </a:p>
          <a:p>
            <a:r>
              <a:rPr lang="ro-RO" dirty="0"/>
              <a:t>No exemption included in Directives 2000/43/EC or 2004/113/EC</a:t>
            </a:r>
          </a:p>
          <a:p>
            <a:r>
              <a:rPr lang="ro-RO" dirty="0"/>
              <a:t>Current draft of horizontal directive does not include specific exemption clauses</a:t>
            </a:r>
          </a:p>
          <a:p>
            <a:r>
              <a:rPr lang="ro-RO" dirty="0"/>
              <a:t>For comparative purposes we can look at the interpretation of Art. 4(2) of Directive 2000/78/EC – which provides for an exemption for churches and other private or public organisations with religious ethos as genuine occupational requirement </a:t>
            </a:r>
            <a:r>
              <a:rPr lang="en-US" dirty="0">
                <a:sym typeface="Wingdings" panose="05000000000000000000" pitchFamily="2" charset="2"/>
              </a:rPr>
              <a:t>strict test of effective judicial review assessing proportionality– see </a:t>
            </a:r>
            <a:r>
              <a:rPr lang="en-US" b="1" i="1" dirty="0">
                <a:sym typeface="Wingdings" panose="05000000000000000000" pitchFamily="2" charset="2"/>
              </a:rPr>
              <a:t>C-414/16 </a:t>
            </a:r>
            <a:r>
              <a:rPr lang="en-US" b="1" dirty="0">
                <a:sym typeface="Wingdings" panose="05000000000000000000" pitchFamily="2" charset="2"/>
              </a:rPr>
              <a:t>and </a:t>
            </a:r>
            <a:r>
              <a:rPr lang="en-US" b="1" i="1" dirty="0">
                <a:sym typeface="Wingdings" panose="05000000000000000000" pitchFamily="2" charset="2"/>
              </a:rPr>
              <a:t>C-68/17</a:t>
            </a:r>
            <a:endParaRPr lang="ro-RO" b="1" dirty="0"/>
          </a:p>
          <a:p>
            <a:endParaRPr lang="en-US" dirty="0"/>
          </a:p>
        </p:txBody>
      </p:sp>
    </p:spTree>
    <p:extLst>
      <p:ext uri="{BB962C8B-B14F-4D97-AF65-F5344CB8AC3E}">
        <p14:creationId xmlns:p14="http://schemas.microsoft.com/office/powerpoint/2010/main" val="58438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Strict test applied by domestic courts</a:t>
            </a:r>
            <a:endParaRPr lang="en-US" dirty="0"/>
          </a:p>
        </p:txBody>
      </p:sp>
      <p:sp>
        <p:nvSpPr>
          <p:cNvPr id="3" name="Content Placeholder 2"/>
          <p:cNvSpPr>
            <a:spLocks noGrp="1"/>
          </p:cNvSpPr>
          <p:nvPr>
            <p:ph idx="1"/>
          </p:nvPr>
        </p:nvSpPr>
        <p:spPr/>
        <p:txBody>
          <a:bodyPr>
            <a:normAutofit fontScale="85000" lnSpcReduction="20000"/>
          </a:bodyPr>
          <a:lstStyle/>
          <a:p>
            <a:r>
              <a:rPr lang="ro-RO" dirty="0"/>
              <a:t>Specific exemption for religious organisations and ministers of religion - UK Equality Act</a:t>
            </a:r>
          </a:p>
          <a:p>
            <a:r>
              <a:rPr lang="ro-RO" dirty="0"/>
              <a:t>General provision on balancing rights – Hungary Equality Act or Poland (2018 Supreme Court): ”</a:t>
            </a:r>
            <a:r>
              <a:rPr lang="en-GB" dirty="0"/>
              <a:t>When religious beliefs are in obvious contradiction with the features and character of the service, it is allowed to refuse to perform such a service, even if it is in conflict with other values, including constitutional ones, such as the prohibition of discrimination. However</a:t>
            </a:r>
            <a:r>
              <a:rPr lang="en-GB" b="1" dirty="0">
                <a:solidFill>
                  <a:srgbClr val="00B0F0"/>
                </a:solidFill>
              </a:rPr>
              <a:t>, a refusal can not be justified by individual characteristics of persons for whom this service is to be performed, such as religious denomination, manifested views or sexual preference</a:t>
            </a:r>
            <a:r>
              <a:rPr lang="ro-RO" dirty="0"/>
              <a:t>.”</a:t>
            </a:r>
          </a:p>
          <a:p>
            <a:r>
              <a:rPr lang="ro-RO" dirty="0"/>
              <a:t>Religious beliefs cannot be a defence to less favourable treatment – Ireland - </a:t>
            </a:r>
            <a:r>
              <a:rPr lang="ro-RO" i="1" dirty="0"/>
              <a:t>Brennan v. Beulah Print</a:t>
            </a:r>
            <a:endParaRPr lang="en-US" dirty="0"/>
          </a:p>
        </p:txBody>
      </p:sp>
    </p:spTree>
    <p:extLst>
      <p:ext uri="{BB962C8B-B14F-4D97-AF65-F5344CB8AC3E}">
        <p14:creationId xmlns:p14="http://schemas.microsoft.com/office/powerpoint/2010/main" val="3789096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a:t>UK </a:t>
            </a:r>
            <a:r>
              <a:rPr lang="en-US" dirty="0"/>
              <a:t>Supreme Court [2013]</a:t>
            </a:r>
            <a:r>
              <a:rPr lang="en-US" i="1" dirty="0"/>
              <a:t> </a:t>
            </a:r>
            <a:r>
              <a:rPr lang="en-US" b="1" i="1" dirty="0"/>
              <a:t>Bull &amp; Bull v Hall &amp; </a:t>
            </a:r>
            <a:r>
              <a:rPr lang="en-US" b="1" i="1" dirty="0" err="1"/>
              <a:t>Preddy</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t>‘To permit someone to discriminate on the ground that he did not believe that persons of homosexual orientation should be treated equally with persons of heterosexual orientation would be to </a:t>
            </a:r>
            <a:r>
              <a:rPr lang="en-GB" b="1" dirty="0">
                <a:solidFill>
                  <a:srgbClr val="00B0F0"/>
                </a:solidFill>
              </a:rPr>
              <a:t>create a class of people who were exempt from the discrimination legislation</a:t>
            </a:r>
            <a:r>
              <a:rPr lang="en-GB" dirty="0"/>
              <a:t>. We do not normally allow people to behave in a way which the law prohibits because they disagree with the law. But to allow discrimination against persons of homosexual orientation (or indeed of heterosexual orientation) because of a belief, however sincerely held, and however based on the biblical text, would be to do just that. … </a:t>
            </a:r>
            <a:endParaRPr lang="en-US" dirty="0"/>
          </a:p>
          <a:p>
            <a:pPr marL="0" indent="0">
              <a:buNone/>
            </a:pPr>
            <a:r>
              <a:rPr lang="en-GB" dirty="0"/>
              <a:t>Mr and Mrs Bull are, of course, free to manifest their religion in many other ways. They do this by the symbolism of their stationery and various decorative items in the hotel, by the provision of bibles and gospel tracts, and by the use of their premises by local churches. … They are also free to continue to deny double-bedded rooms to same sex and unmarried couples, provided that they also deny them to married couples.</a:t>
            </a:r>
            <a:r>
              <a:rPr lang="ro-RO" dirty="0"/>
              <a:t>”</a:t>
            </a:r>
            <a:endParaRPr lang="en-US" dirty="0"/>
          </a:p>
        </p:txBody>
      </p:sp>
    </p:spTree>
    <p:extLst>
      <p:ext uri="{BB962C8B-B14F-4D97-AF65-F5344CB8AC3E}">
        <p14:creationId xmlns:p14="http://schemas.microsoft.com/office/powerpoint/2010/main" val="6901964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7112</TotalTime>
  <Words>1039</Words>
  <Application>Microsoft Office PowerPoint</Application>
  <PresentationFormat>On-screen Show (4:3)</PresentationFormat>
  <Paragraphs>43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Denial of access to public goods and services under the colours of religious ethos</vt:lpstr>
      <vt:lpstr>Balancing rights? Is there a right to discriminate on religious grounds?</vt:lpstr>
      <vt:lpstr>PowerPoint Presentation</vt:lpstr>
      <vt:lpstr>1. What are (and what are not) conscientious objectors?</vt:lpstr>
      <vt:lpstr>What are the limits of invoking religious ethos in the context of denying access to public goods and services?</vt:lpstr>
      <vt:lpstr>Religious ethos invoked before the ECtHR when denying access to public goods and services</vt:lpstr>
      <vt:lpstr>Religious ethos and the prohibition of discrimination in access to goods and services in EU law</vt:lpstr>
      <vt:lpstr>Strict test applied by domestic courts</vt:lpstr>
      <vt:lpstr>UK Supreme Court [2013] Bull &amp; Bull v Hall &amp; Preddy</vt:lpstr>
      <vt:lpstr>Preliminary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Religious ethos in employment and access to goods and services</dc:title>
  <dc:creator>Romanita Iordache</dc:creator>
  <cp:lastModifiedBy>Ivette Groenendijk</cp:lastModifiedBy>
  <cp:revision>34</cp:revision>
  <cp:lastPrinted>2019-11-20T10:29:34Z</cp:lastPrinted>
  <dcterms:created xsi:type="dcterms:W3CDTF">2019-11-07T13:58:04Z</dcterms:created>
  <dcterms:modified xsi:type="dcterms:W3CDTF">2019-11-20T10:29:37Z</dcterms:modified>
</cp:coreProperties>
</file>