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59" r:id="rId2"/>
    <p:sldId id="262" r:id="rId3"/>
    <p:sldId id="358" r:id="rId4"/>
    <p:sldId id="357" r:id="rId5"/>
    <p:sldId id="359" r:id="rId6"/>
    <p:sldId id="350" r:id="rId7"/>
    <p:sldId id="351" r:id="rId8"/>
    <p:sldId id="361" r:id="rId9"/>
    <p:sldId id="362" r:id="rId10"/>
    <p:sldId id="353" r:id="rId11"/>
    <p:sldId id="364" r:id="rId12"/>
    <p:sldId id="367" r:id="rId13"/>
    <p:sldId id="366" r:id="rId14"/>
    <p:sldId id="355" r:id="rId15"/>
    <p:sldId id="345" r:id="rId16"/>
    <p:sldId id="363" r:id="rId17"/>
    <p:sldId id="322" r:id="rId18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BA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7" autoAdjust="0"/>
    <p:restoredTop sz="78474" autoAdjust="0"/>
  </p:normalViewPr>
  <p:slideViewPr>
    <p:cSldViewPr snapToGrid="0" snapToObjects="1">
      <p:cViewPr varScale="1">
        <p:scale>
          <a:sx n="68" d="100"/>
          <a:sy n="68" d="100"/>
        </p:scale>
        <p:origin x="1757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80" d="100"/>
        <a:sy n="8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B9046-018F-8345-98D6-64EFA68DA25F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5A4FCC-DA4B-CD43-8731-ACE490096A20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073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A4FCC-DA4B-CD43-8731-ACE490096A2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8159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BC6D7E87-2D53-934B-801A-94A0F9B38E7F}" type="slidenum">
              <a:rPr lang="fr-FR" smtClean="0"/>
              <a:pPr eaLnBrk="1" hangingPunct="1"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252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5A4FCC-DA4B-CD43-8731-ACE490096A20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4636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C7CA-9F36-1E41-B336-6A421F8BD57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2076-F7A3-3C49-8088-BEBF8E36FC7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8843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C7CA-9F36-1E41-B336-6A421F8BD57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2076-F7A3-3C49-8088-BEBF8E36FC7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8741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C7CA-9F36-1E41-B336-6A421F8BD57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2076-F7A3-3C49-8088-BEBF8E36FC7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207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C7CA-9F36-1E41-B336-6A421F8BD57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2076-F7A3-3C49-8088-BEBF8E36FC7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7848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C7CA-9F36-1E41-B336-6A421F8BD57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2076-F7A3-3C49-8088-BEBF8E36FC7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0412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C7CA-9F36-1E41-B336-6A421F8BD57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2076-F7A3-3C49-8088-BEBF8E36FC7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0152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C7CA-9F36-1E41-B336-6A421F8BD57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2076-F7A3-3C49-8088-BEBF8E36FC7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7670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C7CA-9F36-1E41-B336-6A421F8BD57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2076-F7A3-3C49-8088-BEBF8E36FC7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4242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C7CA-9F36-1E41-B336-6A421F8BD57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2076-F7A3-3C49-8088-BEBF8E36FC7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2497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C7CA-9F36-1E41-B336-6A421F8BD57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2076-F7A3-3C49-8088-BEBF8E36FC7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5117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C7CA-9F36-1E41-B336-6A421F8BD57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2076-F7A3-3C49-8088-BEBF8E36FC7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2291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AC7CA-9F36-1E41-B336-6A421F8BD57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02076-F7A3-3C49-8088-BEBF8E36FC7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786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Vagu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8"/>
          <a:stretch/>
        </p:blipFill>
        <p:spPr>
          <a:xfrm>
            <a:off x="6612466" y="2045408"/>
            <a:ext cx="2301162" cy="404937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92667" y="6415070"/>
            <a:ext cx="8551333" cy="44292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centre_perelman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76" y="63641"/>
            <a:ext cx="884607" cy="84020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27892" y="0"/>
            <a:ext cx="7716108" cy="54186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0" y="1005160"/>
            <a:ext cx="592667" cy="5409910"/>
          </a:xfrm>
          <a:prstGeom prst="rect">
            <a:avLst/>
          </a:prstGeom>
          <a:solidFill>
            <a:srgbClr val="A9BA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3438542" y="6415071"/>
            <a:ext cx="233629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fr-FR" sz="1600" b="1" dirty="0" err="1">
                <a:solidFill>
                  <a:schemeClr val="bg1"/>
                </a:solidFill>
                <a:latin typeface="Verdana"/>
                <a:cs typeface="Verdana"/>
              </a:rPr>
              <a:t>www.philodroit.be</a:t>
            </a:r>
            <a:endParaRPr lang="fr-FR" sz="1600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11" name="Titre 1"/>
          <p:cNvSpPr>
            <a:spLocks noGrp="1"/>
          </p:cNvSpPr>
          <p:nvPr>
            <p:ph type="ctrTitle"/>
          </p:nvPr>
        </p:nvSpPr>
        <p:spPr>
          <a:xfrm>
            <a:off x="1763583" y="1725120"/>
            <a:ext cx="7772400" cy="2902864"/>
          </a:xfrm>
        </p:spPr>
        <p:txBody>
          <a:bodyPr>
            <a:normAutofit fontScale="90000"/>
          </a:bodyPr>
          <a:lstStyle/>
          <a:p>
            <a:pPr algn="l"/>
            <a:br>
              <a:rPr lang="en-GB" noProof="0" dirty="0">
                <a:solidFill>
                  <a:schemeClr val="accent1"/>
                </a:solidFill>
                <a:latin typeface="Times New Roman"/>
                <a:cs typeface="Times New Roman"/>
              </a:rPr>
            </a:br>
            <a:br>
              <a:rPr lang="en-GB" noProof="0" dirty="0">
                <a:solidFill>
                  <a:schemeClr val="accent1"/>
                </a:solidFill>
                <a:latin typeface="Times New Roman"/>
                <a:cs typeface="Times New Roman"/>
              </a:rPr>
            </a:br>
            <a:br>
              <a:rPr lang="en-GB" dirty="0">
                <a:solidFill>
                  <a:schemeClr val="accent1"/>
                </a:solidFill>
                <a:latin typeface="Times New Roman"/>
                <a:cs typeface="Times New Roman"/>
              </a:rPr>
            </a:br>
            <a:r>
              <a:rPr lang="en-GB" dirty="0">
                <a:solidFill>
                  <a:schemeClr val="accent1"/>
                </a:solidFill>
                <a:latin typeface="Times New Roman"/>
                <a:cs typeface="Times New Roman"/>
              </a:rPr>
              <a:t>R</a:t>
            </a:r>
            <a:r>
              <a:rPr lang="en-GB" dirty="0">
                <a:solidFill>
                  <a:schemeClr val="accent1"/>
                </a:solidFill>
                <a:latin typeface="Times" pitchFamily="2" charset="0"/>
              </a:rPr>
              <a:t>eligious ethos in employment</a:t>
            </a:r>
            <a:br>
              <a:rPr lang="en-GB" noProof="0" dirty="0">
                <a:solidFill>
                  <a:schemeClr val="accent1"/>
                </a:solidFill>
                <a:latin typeface="Times New Roman"/>
                <a:cs typeface="Times New Roman"/>
              </a:rPr>
            </a:br>
            <a:br>
              <a:rPr lang="en-GB" noProof="0" dirty="0">
                <a:solidFill>
                  <a:schemeClr val="accent1"/>
                </a:solidFill>
                <a:latin typeface="Times New Roman"/>
                <a:cs typeface="Times New Roman"/>
              </a:rPr>
            </a:br>
            <a:r>
              <a:rPr lang="en-GB" sz="2700" noProof="0" dirty="0">
                <a:latin typeface="Times" pitchFamily="2" charset="0"/>
                <a:cs typeface="Times New Roman"/>
              </a:rPr>
              <a:t>Isabelle </a:t>
            </a:r>
            <a:r>
              <a:rPr lang="en-GB" sz="2700" noProof="0" dirty="0" err="1">
                <a:latin typeface="Times" pitchFamily="2" charset="0"/>
                <a:cs typeface="Times New Roman"/>
              </a:rPr>
              <a:t>Rorive</a:t>
            </a:r>
            <a:br>
              <a:rPr lang="en-GB" sz="2700" noProof="0" dirty="0">
                <a:latin typeface="Times" pitchFamily="2" charset="0"/>
                <a:cs typeface="Times New Roman"/>
              </a:rPr>
            </a:br>
            <a:r>
              <a:rPr lang="en-GB" sz="2700" i="1" dirty="0">
                <a:latin typeface="Times" pitchFamily="2" charset="0"/>
                <a:cs typeface="Times New Roman"/>
              </a:rPr>
              <a:t>Law professor and president of the Centre Perelman </a:t>
            </a:r>
            <a:br>
              <a:rPr lang="en-GB" sz="2700" i="1" dirty="0">
                <a:latin typeface="Times" pitchFamily="2" charset="0"/>
                <a:cs typeface="Times New Roman"/>
              </a:rPr>
            </a:br>
            <a:r>
              <a:rPr lang="en-GB" sz="2700" i="1" dirty="0">
                <a:latin typeface="Times" pitchFamily="2" charset="0"/>
                <a:cs typeface="Times New Roman"/>
              </a:rPr>
              <a:t>University of Brussels (ULB)</a:t>
            </a:r>
            <a:br>
              <a:rPr lang="en-GB" sz="2700" i="1" dirty="0">
                <a:latin typeface="Times" pitchFamily="2" charset="0"/>
                <a:cs typeface="Times New Roman"/>
              </a:rPr>
            </a:br>
            <a:r>
              <a:rPr lang="en-GB" sz="2700" i="1" dirty="0">
                <a:latin typeface="Times" pitchFamily="2" charset="0"/>
                <a:cs typeface="Times New Roman"/>
              </a:rPr>
              <a:t>Co-director of the Equality Law Clinic</a:t>
            </a:r>
            <a:br>
              <a:rPr lang="en-GB" sz="2700" i="1" dirty="0">
                <a:latin typeface="Times" pitchFamily="2" charset="0"/>
                <a:cs typeface="Times New Roman"/>
              </a:rPr>
            </a:br>
            <a:r>
              <a:rPr lang="en-GB" sz="2700" i="1" dirty="0">
                <a:latin typeface="Times" pitchFamily="2" charset="0"/>
                <a:cs typeface="Times New Roman"/>
              </a:rPr>
              <a:t>S</a:t>
            </a:r>
            <a:r>
              <a:rPr lang="en-GB" sz="2700" i="1" dirty="0">
                <a:latin typeface="Times" pitchFamily="2" charset="0"/>
              </a:rPr>
              <a:t>enior expert of the European Equality Law Network</a:t>
            </a:r>
            <a:br>
              <a:rPr lang="en-GB" sz="3100" dirty="0">
                <a:latin typeface="Times New Roman"/>
                <a:cs typeface="Times New Roman"/>
              </a:rPr>
            </a:br>
            <a:br>
              <a:rPr lang="en-GB" sz="3100" dirty="0">
                <a:latin typeface="Times New Roman"/>
                <a:cs typeface="Times New Roman"/>
              </a:rPr>
            </a:br>
            <a:endParaRPr lang="en-GB" sz="3100" dirty="0">
              <a:solidFill>
                <a:srgbClr val="92D050"/>
              </a:solidFill>
              <a:latin typeface="Times New Roman"/>
              <a:cs typeface="Times New Roman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6415070"/>
            <a:ext cx="592667" cy="44293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0141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9C466F-EA92-894E-AFC9-123ACB906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Issues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69BC5BB-3CFD-CA4E-BE42-D32B7BEBC6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chemeClr val="accent1"/>
                </a:solidFill>
              </a:rPr>
              <a:t>The </a:t>
            </a:r>
            <a:r>
              <a:rPr lang="en-GB" i="1" dirty="0" err="1">
                <a:solidFill>
                  <a:schemeClr val="accent1"/>
                </a:solidFill>
              </a:rPr>
              <a:t>Egenberger</a:t>
            </a:r>
            <a:r>
              <a:rPr lang="en-GB" dirty="0">
                <a:solidFill>
                  <a:schemeClr val="accent1"/>
                </a:solidFill>
              </a:rPr>
              <a:t> case</a:t>
            </a:r>
          </a:p>
          <a:p>
            <a:pPr marL="0" indent="0">
              <a:buNone/>
            </a:pPr>
            <a:r>
              <a:rPr lang="en-GB" dirty="0"/>
              <a:t>Refusal of employment – protestant organisation – job aiming at writing a shadow report (implementation of the CERD)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>
                <a:solidFill>
                  <a:schemeClr val="accent1"/>
                </a:solidFill>
              </a:rPr>
              <a:t>The </a:t>
            </a:r>
            <a:r>
              <a:rPr lang="en-GB" i="1" dirty="0">
                <a:solidFill>
                  <a:schemeClr val="accent1"/>
                </a:solidFill>
              </a:rPr>
              <a:t>IR case</a:t>
            </a:r>
          </a:p>
          <a:p>
            <a:pPr marL="0" indent="0">
              <a:buNone/>
            </a:pPr>
            <a:r>
              <a:rPr lang="en-GB" dirty="0"/>
              <a:t>Dismissal – catholic organisation – senior doctor (head of service) remarried after divorce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79525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8B1D90-B1C8-C54E-8512-C315A147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In </a:t>
            </a:r>
            <a:r>
              <a:rPr lang="en-GB" i="1" dirty="0" err="1">
                <a:solidFill>
                  <a:schemeClr val="accent1"/>
                </a:solidFill>
              </a:rPr>
              <a:t>Egenberger</a:t>
            </a:r>
            <a:endParaRPr lang="en-GB" i="1" dirty="0">
              <a:solidFill>
                <a:schemeClr val="accent1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BB2D40-DA8F-5147-9309-153DB42EB5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Organisations seeking to make use of the religious ethos exception have to demonstrate</a:t>
            </a:r>
          </a:p>
          <a:p>
            <a:pPr lvl="1"/>
            <a:r>
              <a:rPr lang="en-GB" dirty="0"/>
              <a:t>such a requirement is necessary and proportionate</a:t>
            </a:r>
          </a:p>
          <a:p>
            <a:pPr lvl="1"/>
            <a:r>
              <a:rPr lang="en-GB" dirty="0"/>
              <a:t>by virtue of the specific nature of the activity or circumstances at issue</a:t>
            </a:r>
          </a:p>
          <a:p>
            <a:pPr lvl="1"/>
            <a:r>
              <a:rPr lang="en-GB" dirty="0"/>
              <a:t>and its potential impact on the maintenance of the ethos of the organisation</a:t>
            </a:r>
          </a:p>
          <a:p>
            <a:pPr marL="457200" lvl="1" indent="0">
              <a:buNone/>
            </a:pPr>
            <a:r>
              <a:rPr lang="en-GB" dirty="0">
                <a:sym typeface="Wingdings" pitchFamily="2" charset="2"/>
              </a:rPr>
              <a:t> The subjective belief that this test is satisfied is not enough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3079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83CDFE-8627-7F43-97C3-A828CC996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In </a:t>
            </a:r>
            <a:r>
              <a:rPr lang="en-GB" i="1" dirty="0" err="1">
                <a:solidFill>
                  <a:schemeClr val="accent1"/>
                </a:solidFill>
              </a:rPr>
              <a:t>Egenberger</a:t>
            </a:r>
            <a:endParaRPr lang="en-GB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CCED64-8BEC-2749-9915-738F57F15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en-GB" dirty="0"/>
          </a:p>
          <a:p>
            <a:r>
              <a:rPr lang="en-GB" dirty="0"/>
              <a:t>Such an interpretation of Art. 4, §2 is neither precluded by the protection of the right to religious freedom (Art. 17 EU Charter of FR) nor by the </a:t>
            </a:r>
            <a:r>
              <a:rPr lang="fr-BE" dirty="0" err="1"/>
              <a:t>neutrality</a:t>
            </a:r>
            <a:r>
              <a:rPr lang="fr-BE" dirty="0"/>
              <a:t> of the </a:t>
            </a:r>
            <a:r>
              <a:rPr lang="fr-BE" dirty="0" err="1"/>
              <a:t>European</a:t>
            </a:r>
            <a:r>
              <a:rPr lang="fr-BE" dirty="0"/>
              <a:t> Union </a:t>
            </a:r>
            <a:r>
              <a:rPr lang="fr-BE" dirty="0" err="1"/>
              <a:t>towards</a:t>
            </a:r>
            <a:r>
              <a:rPr lang="fr-BE" dirty="0"/>
              <a:t> the organisation by the </a:t>
            </a:r>
            <a:r>
              <a:rPr lang="fr-BE" dirty="0" err="1"/>
              <a:t>Member</a:t>
            </a:r>
            <a:r>
              <a:rPr lang="fr-BE" dirty="0"/>
              <a:t> States of </a:t>
            </a:r>
            <a:r>
              <a:rPr lang="fr-BE" dirty="0" err="1"/>
              <a:t>their</a:t>
            </a:r>
            <a:r>
              <a:rPr lang="fr-BE" dirty="0"/>
              <a:t> relations </a:t>
            </a:r>
            <a:r>
              <a:rPr lang="fr-BE" dirty="0" err="1"/>
              <a:t>with</a:t>
            </a:r>
            <a:r>
              <a:rPr lang="fr-BE" dirty="0"/>
              <a:t> </a:t>
            </a:r>
            <a:r>
              <a:rPr lang="fr-BE" dirty="0" err="1"/>
              <a:t>churches</a:t>
            </a:r>
            <a:r>
              <a:rPr lang="fr-BE" dirty="0"/>
              <a:t> and </a:t>
            </a:r>
            <a:r>
              <a:rPr lang="fr-BE" dirty="0" err="1"/>
              <a:t>religious</a:t>
            </a:r>
            <a:r>
              <a:rPr lang="fr-BE" dirty="0"/>
              <a:t> associations and </a:t>
            </a:r>
            <a:r>
              <a:rPr lang="fr-BE" dirty="0" err="1"/>
              <a:t>communities</a:t>
            </a:r>
            <a:r>
              <a:rPr lang="fr-BE" dirty="0"/>
              <a:t> (Art. 17 TFEU)</a:t>
            </a:r>
            <a:endParaRPr lang="en-GB" dirty="0"/>
          </a:p>
          <a:p>
            <a:endParaRPr lang="en-GB" dirty="0"/>
          </a:p>
          <a:p>
            <a:r>
              <a:rPr lang="en-GB" dirty="0"/>
              <a:t>Direct horizontal effect of the general principle of equal treatment also applies here (part of the effective judicial remedies &lt; Art. 47 EU Charter of FR)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906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2C297D-FCAD-5843-B731-5BB3F9ABE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In </a:t>
            </a:r>
            <a:r>
              <a:rPr lang="en-GB" i="1" dirty="0">
                <a:solidFill>
                  <a:schemeClr val="accent1"/>
                </a:solidFill>
              </a:rPr>
              <a:t>IR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7C146E1-2B2B-9049-9383-B673C5065F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Same line of reasoning applies to management posts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The proportionality test requires to demonstrate a clear connection between the employment role concerned and the maintenance of the ethos of the religious organisation in question</a:t>
            </a:r>
          </a:p>
        </p:txBody>
      </p:sp>
    </p:spTree>
    <p:extLst>
      <p:ext uri="{BB962C8B-B14F-4D97-AF65-F5344CB8AC3E}">
        <p14:creationId xmlns:p14="http://schemas.microsoft.com/office/powerpoint/2010/main" val="11563166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674D31-0D56-1A48-915C-6455B37AD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accent1"/>
                </a:solidFill>
              </a:rPr>
              <a:t>Main limits to the religious ethos exception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9E1FCE3-98DD-7F40-B004-D72CB58AA2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Need to demonstrate a close link between the occupational requirement based on the ethos of the organisation and the job concerned</a:t>
            </a:r>
          </a:p>
          <a:p>
            <a:endParaRPr lang="en-GB" dirty="0"/>
          </a:p>
          <a:p>
            <a:r>
              <a:rPr lang="en-GB" dirty="0"/>
              <a:t>Effective judicial review required</a:t>
            </a:r>
          </a:p>
          <a:p>
            <a:endParaRPr lang="en-GB" dirty="0"/>
          </a:p>
          <a:p>
            <a:r>
              <a:rPr lang="en-GB" dirty="0"/>
              <a:t>Autonomy of the Church and right to religious freedom do not provide a blank cheque to discriminate</a:t>
            </a:r>
          </a:p>
          <a:p>
            <a:endParaRPr lang="en-GB" dirty="0"/>
          </a:p>
          <a:p>
            <a:endParaRPr lang="en-GB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50008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86AA0F-37AE-EB49-9682-99671F7E3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accent1"/>
                </a:solidFill>
              </a:rPr>
              <a:t>Academic papers in French on ECJ case law and religious discrimination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934AE6-2A15-0D4F-BFEF-F2E7A0342A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/>
              <a:t>I. </a:t>
            </a:r>
            <a:r>
              <a:rPr lang="fr-FR" dirty="0" err="1"/>
              <a:t>Rorive</a:t>
            </a:r>
            <a:r>
              <a:rPr lang="fr-FR" dirty="0"/>
              <a:t> (avec E. </a:t>
            </a:r>
            <a:r>
              <a:rPr lang="fr-FR" dirty="0" err="1"/>
              <a:t>Bribosia</a:t>
            </a:r>
            <a:r>
              <a:rPr lang="fr-FR" dirty="0"/>
              <a:t>), </a:t>
            </a:r>
            <a:r>
              <a:rPr lang="fr-BE" dirty="0"/>
              <a:t>« Affaires </a:t>
            </a:r>
            <a:r>
              <a:rPr lang="fr-BE" dirty="0" err="1"/>
              <a:t>Achbita</a:t>
            </a:r>
            <a:r>
              <a:rPr lang="fr-BE" dirty="0"/>
              <a:t> et </a:t>
            </a:r>
            <a:r>
              <a:rPr lang="fr-BE" dirty="0" err="1"/>
              <a:t>Bougnaoui</a:t>
            </a:r>
            <a:r>
              <a:rPr lang="fr-BE" dirty="0"/>
              <a:t> : entre neutralité et préjugés (obs. sous C.J.U.E., Gde Ch., arrêts </a:t>
            </a:r>
            <a:r>
              <a:rPr lang="fr-BE" dirty="0" err="1"/>
              <a:t>Achbita</a:t>
            </a:r>
            <a:r>
              <a:rPr lang="fr-BE" dirty="0"/>
              <a:t> et </a:t>
            </a:r>
            <a:r>
              <a:rPr lang="fr-BE" dirty="0" err="1"/>
              <a:t>Bougnaoui</a:t>
            </a:r>
            <a:r>
              <a:rPr lang="fr-BE" dirty="0"/>
              <a:t>, 14 mars 2017)  », </a:t>
            </a:r>
            <a:r>
              <a:rPr lang="fr-BE" i="1" dirty="0"/>
              <a:t>Revue trimestrielle des droits de l’homme, </a:t>
            </a:r>
            <a:r>
              <a:rPr lang="fr-BE" dirty="0"/>
              <a:t>2017, pp. 1015-1035 </a:t>
            </a:r>
            <a:endParaRPr lang="fr-FR" dirty="0"/>
          </a:p>
          <a:p>
            <a:r>
              <a:rPr lang="fr-FR" dirty="0"/>
              <a:t>I. </a:t>
            </a:r>
            <a:r>
              <a:rPr lang="fr-FR" dirty="0" err="1"/>
              <a:t>Rorive</a:t>
            </a:r>
            <a:r>
              <a:rPr lang="fr-FR" dirty="0"/>
              <a:t> (avec E. </a:t>
            </a:r>
            <a:r>
              <a:rPr lang="fr-FR" dirty="0" err="1"/>
              <a:t>Bribosia</a:t>
            </a:r>
            <a:r>
              <a:rPr lang="fr-FR" dirty="0"/>
              <a:t>), Chroniques annuelles « </a:t>
            </a:r>
            <a:r>
              <a:rPr lang="fr-BE" dirty="0"/>
              <a:t>Droit de l’égalité et de la non-discrimination », dans le</a:t>
            </a:r>
            <a:r>
              <a:rPr lang="fr-BE" i="1" dirty="0"/>
              <a:t> Journal européen des droits de l’homme</a:t>
            </a:r>
            <a:r>
              <a:rPr lang="fr-BE" dirty="0"/>
              <a:t> (notamment 2019, n° 2, pp. 120-140, </a:t>
            </a:r>
            <a:r>
              <a:rPr lang="fr-BE" dirty="0" err="1"/>
              <a:t>spéc</a:t>
            </a:r>
            <a:r>
              <a:rPr lang="fr-BE" dirty="0"/>
              <a:t>. 131-140)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47494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86AA0F-37AE-EB49-9682-99671F7E3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accent1"/>
                </a:solidFill>
              </a:rPr>
              <a:t>Academic papers in English on conscientious objection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934AE6-2A15-0D4F-BFEF-F2E7A0342A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FR" dirty="0"/>
              <a:t>I. </a:t>
            </a:r>
            <a:r>
              <a:rPr lang="fr-FR" dirty="0" err="1"/>
              <a:t>Rorive</a:t>
            </a:r>
            <a:r>
              <a:rPr lang="fr-FR" dirty="0"/>
              <a:t> (</a:t>
            </a:r>
            <a:r>
              <a:rPr lang="fr-FR" dirty="0" err="1"/>
              <a:t>with</a:t>
            </a:r>
            <a:r>
              <a:rPr lang="fr-FR" dirty="0"/>
              <a:t> E. </a:t>
            </a:r>
            <a:r>
              <a:rPr lang="fr-FR" dirty="0" err="1"/>
              <a:t>Bribosia</a:t>
            </a:r>
            <a:r>
              <a:rPr lang="fr-FR" dirty="0"/>
              <a:t>), </a:t>
            </a:r>
            <a:r>
              <a:rPr lang="en-GB" dirty="0"/>
              <a:t>“</a:t>
            </a:r>
            <a:r>
              <a:rPr lang="en-AU" dirty="0"/>
              <a:t>Seeking to square the circle: A sustainable conscious objection in reproductive healthcare</a:t>
            </a:r>
            <a:r>
              <a:rPr lang="en-GB" dirty="0"/>
              <a:t>”</a:t>
            </a:r>
            <a:r>
              <a:rPr lang="en-US" dirty="0"/>
              <a:t>, in </a:t>
            </a:r>
            <a:r>
              <a:rPr lang="en-AU" dirty="0"/>
              <a:t>S. Mancini &amp; M. Rosenfeld (eds), </a:t>
            </a:r>
            <a:r>
              <a:rPr lang="en-AU" i="1" dirty="0"/>
              <a:t>Conscience Wars</a:t>
            </a:r>
            <a:r>
              <a:rPr lang="en-AU" dirty="0"/>
              <a:t>, Cambridge University Press, 2018, chap. 15, pp. 392-413</a:t>
            </a:r>
            <a:r>
              <a:rPr lang="fr-BE" dirty="0"/>
              <a:t> </a:t>
            </a:r>
          </a:p>
          <a:p>
            <a:r>
              <a:rPr lang="fr-FR" dirty="0"/>
              <a:t>I. </a:t>
            </a:r>
            <a:r>
              <a:rPr lang="fr-FR" dirty="0" err="1"/>
              <a:t>Rorive</a:t>
            </a:r>
            <a:r>
              <a:rPr lang="fr-FR" dirty="0"/>
              <a:t> (</a:t>
            </a:r>
            <a:r>
              <a:rPr lang="fr-FR" dirty="0" err="1"/>
              <a:t>with</a:t>
            </a:r>
            <a:r>
              <a:rPr lang="fr-FR" dirty="0"/>
              <a:t> E. </a:t>
            </a:r>
            <a:r>
              <a:rPr lang="fr-FR" dirty="0" err="1"/>
              <a:t>Bribosia</a:t>
            </a:r>
            <a:r>
              <a:rPr lang="fr-FR" dirty="0"/>
              <a:t>),</a:t>
            </a:r>
            <a:r>
              <a:rPr lang="en-US" dirty="0"/>
              <a:t>“Why a global approach to non-discrimination law matters: Struggling with the ‘conscience’ of companies</a:t>
            </a:r>
            <a:r>
              <a:rPr lang="fr-BE" dirty="0"/>
              <a:t>’</a:t>
            </a:r>
            <a:r>
              <a:rPr lang="en-US" dirty="0"/>
              <a:t>” (avec E. </a:t>
            </a:r>
            <a:r>
              <a:rPr lang="en-US" dirty="0" err="1"/>
              <a:t>Bribosia</a:t>
            </a:r>
            <a:r>
              <a:rPr lang="en-US" dirty="0"/>
              <a:t>), </a:t>
            </a:r>
            <a:r>
              <a:rPr lang="fr-FR" dirty="0"/>
              <a:t>in E. </a:t>
            </a:r>
            <a:r>
              <a:rPr lang="fr-FR" dirty="0" err="1"/>
              <a:t>Bribosia</a:t>
            </a:r>
            <a:r>
              <a:rPr lang="fr-FR" dirty="0"/>
              <a:t> &amp; I. </a:t>
            </a:r>
            <a:r>
              <a:rPr lang="fr-FR" dirty="0" err="1"/>
              <a:t>Rorive</a:t>
            </a:r>
            <a:r>
              <a:rPr lang="fr-FR" dirty="0"/>
              <a:t> (</a:t>
            </a:r>
            <a:r>
              <a:rPr lang="fr-FR" dirty="0" err="1"/>
              <a:t>eds</a:t>
            </a:r>
            <a:r>
              <a:rPr lang="fr-FR" dirty="0"/>
              <a:t>), </a:t>
            </a:r>
            <a:r>
              <a:rPr lang="fr-FR" i="1" dirty="0" err="1"/>
              <a:t>Human</a:t>
            </a:r>
            <a:r>
              <a:rPr lang="fr-FR" i="1" dirty="0"/>
              <a:t> </a:t>
            </a:r>
            <a:r>
              <a:rPr lang="fr-FR" i="1" dirty="0" err="1"/>
              <a:t>Rights</a:t>
            </a:r>
            <a:r>
              <a:rPr lang="fr-FR" i="1" dirty="0"/>
              <a:t> </a:t>
            </a:r>
            <a:r>
              <a:rPr lang="fr-FR" i="1" dirty="0" err="1"/>
              <a:t>Tectonics</a:t>
            </a:r>
            <a:r>
              <a:rPr lang="fr-FR" i="1" dirty="0"/>
              <a:t>. Global Dynamics of </a:t>
            </a:r>
            <a:r>
              <a:rPr lang="fr-FR" i="1" dirty="0" err="1"/>
              <a:t>Integration</a:t>
            </a:r>
            <a:r>
              <a:rPr lang="fr-FR" i="1" dirty="0"/>
              <a:t> and Fragmentation</a:t>
            </a:r>
            <a:r>
              <a:rPr lang="fr-FR" dirty="0"/>
              <a:t>, Cambridge, </a:t>
            </a:r>
            <a:r>
              <a:rPr lang="fr-FR" dirty="0" err="1"/>
              <a:t>Intersentia</a:t>
            </a:r>
            <a:r>
              <a:rPr lang="fr-FR" dirty="0"/>
              <a:t>, 2018, pp. 111-140</a:t>
            </a:r>
          </a:p>
        </p:txBody>
      </p:sp>
    </p:spTree>
    <p:extLst>
      <p:ext uri="{BB962C8B-B14F-4D97-AF65-F5344CB8AC3E}">
        <p14:creationId xmlns:p14="http://schemas.microsoft.com/office/powerpoint/2010/main" val="2413084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Campus nuage - Piett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32"/>
          <a:stretch/>
        </p:blipFill>
        <p:spPr>
          <a:xfrm>
            <a:off x="0" y="1"/>
            <a:ext cx="9144001" cy="627781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60400" y="6242168"/>
            <a:ext cx="8483600" cy="61583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3" name="Image 12" descr="centre_perelman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96" y="70963"/>
            <a:ext cx="884607" cy="840208"/>
          </a:xfrm>
          <a:prstGeom prst="rect">
            <a:avLst/>
          </a:prstGeom>
        </p:spPr>
      </p:pic>
      <p:pic>
        <p:nvPicPr>
          <p:cNvPr id="14" name="Image 13" descr="ULB-ligne-droit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783" y="6313577"/>
            <a:ext cx="3382379" cy="49362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6242169"/>
            <a:ext cx="660400" cy="61583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39527" y="6364379"/>
            <a:ext cx="233629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fr-FR" sz="1600" b="1" dirty="0" err="1">
                <a:solidFill>
                  <a:prstClr val="white"/>
                </a:solidFill>
                <a:latin typeface="Verdana"/>
                <a:cs typeface="Verdana"/>
              </a:rPr>
              <a:t>www.philodroit.be</a:t>
            </a:r>
            <a:endParaRPr lang="fr-FR" sz="1600" b="1" dirty="0">
              <a:solidFill>
                <a:prstClr val="white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683929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Vagues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8"/>
          <a:stretch/>
        </p:blipFill>
        <p:spPr>
          <a:xfrm>
            <a:off x="6612466" y="2045408"/>
            <a:ext cx="2301162" cy="404937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92667" y="6415070"/>
            <a:ext cx="8551333" cy="44292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centre_perelman_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76" y="63641"/>
            <a:ext cx="884607" cy="84020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27892" y="0"/>
            <a:ext cx="7716108" cy="54186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0" y="1005160"/>
            <a:ext cx="592667" cy="5409910"/>
          </a:xfrm>
          <a:prstGeom prst="rect">
            <a:avLst/>
          </a:prstGeom>
          <a:solidFill>
            <a:srgbClr val="A9BA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3438542" y="6415071"/>
            <a:ext cx="233629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fr-FR" sz="1600" b="1" dirty="0" err="1">
                <a:solidFill>
                  <a:schemeClr val="bg1"/>
                </a:solidFill>
                <a:latin typeface="Verdana"/>
                <a:cs typeface="Verdana"/>
              </a:rPr>
              <a:t>www.philodroit.be</a:t>
            </a:r>
            <a:endParaRPr lang="fr-FR" sz="1600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11" name="Titre 1"/>
          <p:cNvSpPr>
            <a:spLocks noGrp="1"/>
          </p:cNvSpPr>
          <p:nvPr>
            <p:ph type="ctrTitle"/>
          </p:nvPr>
        </p:nvSpPr>
        <p:spPr>
          <a:xfrm>
            <a:off x="1371600" y="2869758"/>
            <a:ext cx="7772400" cy="2131450"/>
          </a:xfrm>
        </p:spPr>
        <p:txBody>
          <a:bodyPr>
            <a:normAutofit fontScale="90000"/>
          </a:bodyPr>
          <a:lstStyle/>
          <a:p>
            <a:pPr algn="l"/>
            <a:r>
              <a:rPr lang="en-GB" sz="3100" dirty="0">
                <a:solidFill>
                  <a:schemeClr val="accent1"/>
                </a:solidFill>
                <a:latin typeface="Times New Roman"/>
                <a:cs typeface="Times New Roman"/>
              </a:rPr>
              <a:t>Legal seminar on non-discrimination and gender equality</a:t>
            </a:r>
            <a:br>
              <a:rPr lang="en-GB" sz="3100" dirty="0">
                <a:solidFill>
                  <a:schemeClr val="accent1"/>
                </a:solidFill>
                <a:latin typeface="Times New Roman"/>
                <a:cs typeface="Times New Roman"/>
              </a:rPr>
            </a:br>
            <a:r>
              <a:rPr lang="en-GB" sz="3100" dirty="0">
                <a:solidFill>
                  <a:schemeClr val="accent1"/>
                </a:solidFill>
                <a:latin typeface="Times New Roman"/>
                <a:cs typeface="Times New Roman"/>
              </a:rPr>
              <a:t>European Commission</a:t>
            </a:r>
            <a:br>
              <a:rPr lang="en-GB" sz="3100" dirty="0">
                <a:solidFill>
                  <a:schemeClr val="accent1"/>
                </a:solidFill>
                <a:latin typeface="Times New Roman"/>
                <a:cs typeface="Times New Roman"/>
              </a:rPr>
            </a:br>
            <a:r>
              <a:rPr lang="en-GB" sz="3100" dirty="0">
                <a:solidFill>
                  <a:schemeClr val="accent1"/>
                </a:solidFill>
                <a:latin typeface="Times New Roman"/>
                <a:cs typeface="Times New Roman"/>
              </a:rPr>
              <a:t>Brussels, 29 November  2019</a:t>
            </a:r>
            <a:br>
              <a:rPr lang="en-GB" sz="3600" noProof="0" dirty="0">
                <a:latin typeface="Times New Roman"/>
                <a:cs typeface="Times New Roman"/>
              </a:rPr>
            </a:br>
            <a:endParaRPr lang="en-GB" sz="2700" i="1" noProof="0" dirty="0">
              <a:latin typeface="Times New Roman"/>
              <a:cs typeface="Times New Roman"/>
            </a:endParaRPr>
          </a:p>
        </p:txBody>
      </p:sp>
      <p:sp>
        <p:nvSpPr>
          <p:cNvPr id="12" name="Sous-titre 2"/>
          <p:cNvSpPr>
            <a:spLocks noGrp="1"/>
          </p:cNvSpPr>
          <p:nvPr>
            <p:ph type="subTitle" idx="1"/>
          </p:nvPr>
        </p:nvSpPr>
        <p:spPr>
          <a:xfrm flipV="1">
            <a:off x="592667" y="4571999"/>
            <a:ext cx="7571716" cy="1944381"/>
          </a:xfrm>
        </p:spPr>
        <p:txBody>
          <a:bodyPr/>
          <a:lstStyle/>
          <a:p>
            <a:pPr algn="l"/>
            <a:endParaRPr lang="en-GB" noProof="0" dirty="0">
              <a:latin typeface="Times New Roman"/>
            </a:endParaRPr>
          </a:p>
          <a:p>
            <a:pPr algn="l"/>
            <a:endParaRPr lang="en-GB" noProof="0" dirty="0">
              <a:latin typeface="Times New Roman"/>
            </a:endParaRPr>
          </a:p>
          <a:p>
            <a:pPr algn="l"/>
            <a:endParaRPr lang="en-GB" noProof="0" dirty="0">
              <a:latin typeface="Times New Roman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6415070"/>
            <a:ext cx="592667" cy="44293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3480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A5E0BD-D1CB-1C47-85F1-B59C92D263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Religious discrimination and employment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2679954-BADE-A24B-8546-0D4274D234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>
              <a:solidFill>
                <a:schemeClr val="accent1"/>
              </a:solidFill>
            </a:endParaRPr>
          </a:p>
          <a:p>
            <a:r>
              <a:rPr lang="en-GB" sz="4400" dirty="0">
                <a:solidFill>
                  <a:schemeClr val="accent1"/>
                </a:solidFill>
              </a:rPr>
              <a:t>ECJ case law</a:t>
            </a:r>
          </a:p>
        </p:txBody>
      </p:sp>
    </p:spTree>
    <p:extLst>
      <p:ext uri="{BB962C8B-B14F-4D97-AF65-F5344CB8AC3E}">
        <p14:creationId xmlns:p14="http://schemas.microsoft.com/office/powerpoint/2010/main" val="2556158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GB" dirty="0">
                <a:solidFill>
                  <a:schemeClr val="accent1"/>
                </a:solidFill>
              </a:rPr>
              <a:t>Five Grand Chamber rulings</a:t>
            </a:r>
            <a:br>
              <a:rPr lang="en-GB" dirty="0">
                <a:solidFill>
                  <a:schemeClr val="accent1"/>
                </a:solidFill>
              </a:rPr>
            </a:br>
            <a:endParaRPr lang="en-GB" i="1" dirty="0">
              <a:solidFill>
                <a:schemeClr val="accent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457200" lvl="1" indent="0">
              <a:buNone/>
            </a:pPr>
            <a:r>
              <a:rPr lang="en-GB" sz="3200" dirty="0">
                <a:solidFill>
                  <a:srgbClr val="00B050"/>
                </a:solidFill>
              </a:rPr>
              <a:t>CJEU (GC), </a:t>
            </a:r>
            <a:r>
              <a:rPr lang="en-GB" sz="3200" i="1" dirty="0" err="1">
                <a:solidFill>
                  <a:srgbClr val="00B050"/>
                </a:solidFill>
              </a:rPr>
              <a:t>Achbita</a:t>
            </a:r>
            <a:r>
              <a:rPr lang="en-GB" sz="3200" dirty="0">
                <a:solidFill>
                  <a:srgbClr val="00B050"/>
                </a:solidFill>
              </a:rPr>
              <a:t>, C-157/15, 14 March 2017</a:t>
            </a:r>
          </a:p>
          <a:p>
            <a:pPr marL="457200" lvl="1" indent="0">
              <a:buNone/>
            </a:pPr>
            <a:r>
              <a:rPr lang="en-GB" sz="3200" dirty="0">
                <a:solidFill>
                  <a:srgbClr val="00B050"/>
                </a:solidFill>
              </a:rPr>
              <a:t>CJEU (GC), </a:t>
            </a:r>
            <a:r>
              <a:rPr lang="en-GB" sz="3200" i="1" dirty="0" err="1">
                <a:solidFill>
                  <a:srgbClr val="00B050"/>
                </a:solidFill>
              </a:rPr>
              <a:t>Bougnaoui</a:t>
            </a:r>
            <a:r>
              <a:rPr lang="en-GB" sz="3200" dirty="0">
                <a:solidFill>
                  <a:srgbClr val="00B050"/>
                </a:solidFill>
              </a:rPr>
              <a:t>, C-188/15, 14 March 2017</a:t>
            </a:r>
            <a:endParaRPr lang="en-GB" sz="3200" dirty="0">
              <a:solidFill>
                <a:schemeClr val="accent1"/>
              </a:solidFill>
            </a:endParaRPr>
          </a:p>
          <a:p>
            <a:pPr marL="457200" lvl="1" indent="0">
              <a:buNone/>
            </a:pPr>
            <a:r>
              <a:rPr lang="en-GB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Wearing of religious symbols – Dismissal</a:t>
            </a:r>
          </a:p>
          <a:p>
            <a:pPr marL="457200" lvl="1" indent="0">
              <a:buNone/>
            </a:pPr>
            <a:r>
              <a:rPr lang="en-GB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Boundary between direct and indirect discrimination</a:t>
            </a:r>
          </a:p>
          <a:p>
            <a:pPr marL="457200" lvl="1" indent="0">
              <a:buNone/>
            </a:pPr>
            <a:r>
              <a:rPr lang="en-GB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Genuine and determining occupational requirement</a:t>
            </a:r>
            <a:endParaRPr lang="en-GB" sz="3200" dirty="0"/>
          </a:p>
          <a:p>
            <a:pPr marL="457200" lvl="1" indent="0">
              <a:buNone/>
            </a:pPr>
            <a:endParaRPr lang="fr-FR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lvl="1" indent="0">
              <a:buNone/>
            </a:pPr>
            <a:r>
              <a:rPr lang="en-GB" sz="3200" dirty="0">
                <a:solidFill>
                  <a:srgbClr val="00B050"/>
                </a:solidFill>
              </a:rPr>
              <a:t>CJEU (GC), </a:t>
            </a:r>
            <a:r>
              <a:rPr lang="en-GB" sz="3200" i="1" dirty="0" err="1">
                <a:solidFill>
                  <a:srgbClr val="00B050"/>
                </a:solidFill>
              </a:rPr>
              <a:t>Egenberger</a:t>
            </a:r>
            <a:r>
              <a:rPr lang="en-GB" sz="3200" dirty="0">
                <a:solidFill>
                  <a:srgbClr val="00B050"/>
                </a:solidFill>
              </a:rPr>
              <a:t>, C-414/16, 17 April 2018</a:t>
            </a:r>
          </a:p>
          <a:p>
            <a:pPr marL="457200" lvl="1" indent="0">
              <a:buNone/>
            </a:pPr>
            <a:r>
              <a:rPr lang="en-GB" sz="3200" dirty="0">
                <a:solidFill>
                  <a:srgbClr val="00B050"/>
                </a:solidFill>
              </a:rPr>
              <a:t>CJEU (GC), </a:t>
            </a:r>
            <a:r>
              <a:rPr lang="en-GB" sz="3200" i="1" dirty="0">
                <a:solidFill>
                  <a:srgbClr val="00B050"/>
                </a:solidFill>
              </a:rPr>
              <a:t>IR</a:t>
            </a:r>
            <a:r>
              <a:rPr lang="en-GB" sz="3200" dirty="0">
                <a:solidFill>
                  <a:srgbClr val="00B050"/>
                </a:solidFill>
              </a:rPr>
              <a:t>, C-68/17, 11 September 2018</a:t>
            </a:r>
            <a:endParaRPr lang="fr-FR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lvl="1" indent="0">
              <a:buNone/>
            </a:pPr>
            <a:r>
              <a:rPr lang="en-GB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Refusal of employment or dismissal</a:t>
            </a:r>
          </a:p>
          <a:p>
            <a:pPr marL="457200" lvl="1" indent="0">
              <a:buNone/>
            </a:pPr>
            <a:r>
              <a:rPr lang="en-GB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Religious ethos of the employer</a:t>
            </a:r>
          </a:p>
          <a:p>
            <a:pPr marL="457200" lvl="1" indent="0">
              <a:buNone/>
            </a:pPr>
            <a:endParaRPr lang="en-GB" sz="3200" dirty="0">
              <a:solidFill>
                <a:schemeClr val="accent1"/>
              </a:solidFill>
            </a:endParaRPr>
          </a:p>
          <a:p>
            <a:pPr marL="457200" lvl="1" indent="0">
              <a:buNone/>
            </a:pPr>
            <a:r>
              <a:rPr lang="en-GB" sz="3200" dirty="0">
                <a:solidFill>
                  <a:srgbClr val="00B050"/>
                </a:solidFill>
              </a:rPr>
              <a:t>CJEU (GC), </a:t>
            </a:r>
            <a:r>
              <a:rPr lang="en-GB" sz="3200" i="1" dirty="0">
                <a:solidFill>
                  <a:srgbClr val="00B050"/>
                </a:solidFill>
              </a:rPr>
              <a:t>Cresco Investigation GmbH</a:t>
            </a:r>
            <a:r>
              <a:rPr lang="en-GB" sz="3200" dirty="0">
                <a:solidFill>
                  <a:srgbClr val="00B050"/>
                </a:solidFill>
              </a:rPr>
              <a:t>, C-193/17, 22 January 2019</a:t>
            </a:r>
          </a:p>
          <a:p>
            <a:pPr marL="457200" lvl="1" indent="0">
              <a:buNone/>
            </a:pPr>
            <a:r>
              <a:rPr lang="en-GB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Day off and religious celebration</a:t>
            </a:r>
          </a:p>
          <a:p>
            <a:pPr marL="457200" lvl="1" indent="0">
              <a:buNone/>
            </a:pPr>
            <a:r>
              <a:rPr lang="en-GB" sz="32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Direct discrimination in statutory law</a:t>
            </a:r>
            <a:endParaRPr lang="en-GB" sz="3200" dirty="0">
              <a:solidFill>
                <a:schemeClr val="accent1"/>
              </a:solidFill>
            </a:endParaRPr>
          </a:p>
          <a:p>
            <a:pPr marL="457200" lvl="1" indent="0">
              <a:buNone/>
            </a:pPr>
            <a:endParaRPr lang="en-GB" sz="32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GB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912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2726-F49F-BE43-9A07-F56903A95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Direct discrimination based on religion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FAD56B2-4167-AB46-A1C0-752DC207F4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  <a:p>
            <a:r>
              <a:rPr lang="en-GB" sz="4400" dirty="0">
                <a:solidFill>
                  <a:schemeClr val="accent1"/>
                </a:solidFill>
              </a:rPr>
              <a:t>Two exceptions</a:t>
            </a:r>
          </a:p>
        </p:txBody>
      </p:sp>
    </p:spTree>
    <p:extLst>
      <p:ext uri="{BB962C8B-B14F-4D97-AF65-F5344CB8AC3E}">
        <p14:creationId xmlns:p14="http://schemas.microsoft.com/office/powerpoint/2010/main" val="1277555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591777-F6D2-5442-994C-5AF573696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Article 4, § 1 directive 2000/78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3AE3106-0FB4-D343-9559-E9556CFAC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i="1" dirty="0"/>
              <a:t>Member States may provide that a difference of treatment which is based on a characteristic related to any of the grounds referred to (…) shall not constitute discrimination where, by reason of the </a:t>
            </a:r>
            <a:r>
              <a:rPr lang="en-GB" b="1" i="1" dirty="0"/>
              <a:t>nature </a:t>
            </a:r>
            <a:r>
              <a:rPr lang="en-GB" i="1" dirty="0"/>
              <a:t>of the particular occupational activities concerned or of the </a:t>
            </a:r>
            <a:r>
              <a:rPr lang="en-GB" b="1" i="1" dirty="0"/>
              <a:t>context</a:t>
            </a:r>
            <a:r>
              <a:rPr lang="en-GB" i="1" dirty="0"/>
              <a:t> in which they are carried out, such a characteristic constitutes a </a:t>
            </a:r>
            <a:r>
              <a:rPr lang="en-GB" b="1" i="1" dirty="0"/>
              <a:t>genuine and determining occupational requirement</a:t>
            </a:r>
            <a:r>
              <a:rPr lang="en-GB" i="1" dirty="0"/>
              <a:t>, provided that the objective is </a:t>
            </a:r>
            <a:r>
              <a:rPr lang="en-GB" b="1" i="1" dirty="0"/>
              <a:t>legitimate</a:t>
            </a:r>
            <a:r>
              <a:rPr lang="en-GB" i="1" dirty="0"/>
              <a:t> and the requirement is </a:t>
            </a:r>
            <a:r>
              <a:rPr lang="en-GB" b="1" i="1" dirty="0"/>
              <a:t>proportionate</a:t>
            </a:r>
            <a:r>
              <a:rPr lang="en-GB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70901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591777-F6D2-5442-994C-5AF573696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Article 4, § 2 directive 2000/78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3AE3106-0FB4-D343-9559-E9556CFAC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i="1" dirty="0"/>
              <a:t>… in the case of occupational activities within churches and other public or private organisations the ethos of which is based on religion or belief, a difference of treatment based on a person's religion or belief shall not constitute discrimination where, by reason of the </a:t>
            </a:r>
            <a:r>
              <a:rPr lang="en-GB" b="1" i="1" dirty="0"/>
              <a:t>nature </a:t>
            </a:r>
            <a:r>
              <a:rPr lang="en-GB" i="1" dirty="0"/>
              <a:t>of these activities or of the </a:t>
            </a:r>
            <a:r>
              <a:rPr lang="en-GB" b="1" i="1" dirty="0"/>
              <a:t>context</a:t>
            </a:r>
            <a:r>
              <a:rPr lang="en-GB" i="1" dirty="0"/>
              <a:t> in which they are carried out, a person's religion or belief constitute a </a:t>
            </a:r>
            <a:r>
              <a:rPr lang="en-GB" b="1" i="1" dirty="0"/>
              <a:t>genuine, legitimate and justified occupational requirement</a:t>
            </a:r>
            <a:r>
              <a:rPr lang="en-GB" i="1" dirty="0"/>
              <a:t>, having regard to the organisation's ethos. This difference of treatment (…) should not justify discrimination on another ground. </a:t>
            </a:r>
          </a:p>
        </p:txBody>
      </p:sp>
    </p:spTree>
    <p:extLst>
      <p:ext uri="{BB962C8B-B14F-4D97-AF65-F5344CB8AC3E}">
        <p14:creationId xmlns:p14="http://schemas.microsoft.com/office/powerpoint/2010/main" val="188024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5A7211-EDD9-1944-B351-3027ACF50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Scope of the exceptions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A547639-E203-4949-B651-06B1BF69B6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Art. 4, § 1</a:t>
            </a:r>
            <a:r>
              <a:rPr lang="fr-FR" baseline="30000" dirty="0">
                <a:solidFill>
                  <a:schemeClr val="accent1"/>
                </a:solidFill>
              </a:rPr>
              <a:t>er</a:t>
            </a:r>
            <a:r>
              <a:rPr lang="fr-FR" dirty="0">
                <a:solidFill>
                  <a:schemeClr val="accent1"/>
                </a:solidFill>
              </a:rPr>
              <a:t> – All grounds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9948EA1-308E-CE45-B424-2DFA789C888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Genuine and determining occupational requirement</a:t>
            </a:r>
          </a:p>
          <a:p>
            <a:r>
              <a:rPr lang="en-GB" dirty="0"/>
              <a:t>By reason of the nature or the context of the occupational activities</a:t>
            </a:r>
          </a:p>
          <a:p>
            <a:r>
              <a:rPr lang="en-GB" dirty="0"/>
              <a:t>Legitimate aim</a:t>
            </a:r>
          </a:p>
          <a:p>
            <a:r>
              <a:rPr lang="en-GB" dirty="0"/>
              <a:t>Proportionality</a:t>
            </a:r>
          </a:p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5E253F1-0F26-C944-B442-DFF926127A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Art. 4, § 2 – Religion or belief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95B875F-73BC-284D-8B00-0F1075C4A4D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Genuine occupational requirement</a:t>
            </a:r>
          </a:p>
          <a:p>
            <a:r>
              <a:rPr lang="en-GB" dirty="0"/>
              <a:t>By reason of the nature or the context of the occupational activities</a:t>
            </a:r>
          </a:p>
          <a:p>
            <a:r>
              <a:rPr lang="en-GB" dirty="0"/>
              <a:t>Legitimacy and justification of the GOR assessed against the ethos of the organisation</a:t>
            </a:r>
          </a:p>
          <a:p>
            <a:r>
              <a:rPr lang="en-GB" dirty="0"/>
              <a:t>No discrimination on another ground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4307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0E5EBB-94E3-B344-857E-14D4545182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The cases on Art. 4, §2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6FCE5DB-033B-6E47-A822-E7D59E8714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lvl="1"/>
            <a:r>
              <a:rPr lang="en-GB" sz="3200" dirty="0">
                <a:solidFill>
                  <a:srgbClr val="00B050"/>
                </a:solidFill>
              </a:rPr>
              <a:t>CJEU (GC), </a:t>
            </a:r>
            <a:r>
              <a:rPr lang="en-GB" sz="3200" i="1" dirty="0" err="1">
                <a:solidFill>
                  <a:srgbClr val="00B050"/>
                </a:solidFill>
              </a:rPr>
              <a:t>Egenberger</a:t>
            </a:r>
            <a:r>
              <a:rPr lang="en-GB" sz="3200" dirty="0">
                <a:solidFill>
                  <a:srgbClr val="00B050"/>
                </a:solidFill>
              </a:rPr>
              <a:t>, C-414/16, 17 April 2018</a:t>
            </a:r>
          </a:p>
          <a:p>
            <a:pPr lvl="1"/>
            <a:r>
              <a:rPr lang="en-GB" sz="3200" dirty="0">
                <a:solidFill>
                  <a:srgbClr val="00B050"/>
                </a:solidFill>
              </a:rPr>
              <a:t>CJEU (GC), </a:t>
            </a:r>
            <a:r>
              <a:rPr lang="en-GB" sz="3200" i="1" dirty="0">
                <a:solidFill>
                  <a:srgbClr val="00B050"/>
                </a:solidFill>
              </a:rPr>
              <a:t>IR</a:t>
            </a:r>
            <a:r>
              <a:rPr lang="en-GB" sz="3200" dirty="0">
                <a:solidFill>
                  <a:srgbClr val="00B050"/>
                </a:solidFill>
              </a:rPr>
              <a:t>, C-68/17, 11 September 2018</a:t>
            </a:r>
            <a:endParaRPr lang="fr-FR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0206750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15339</TotalTime>
  <Words>1002</Words>
  <Application>Microsoft Office PowerPoint</Application>
  <PresentationFormat>Diavoorstelling (4:3)</PresentationFormat>
  <Paragraphs>83</Paragraphs>
  <Slides>17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3" baseType="lpstr">
      <vt:lpstr>Arial</vt:lpstr>
      <vt:lpstr>Calibri</vt:lpstr>
      <vt:lpstr>Times</vt:lpstr>
      <vt:lpstr>Times New Roman</vt:lpstr>
      <vt:lpstr>Verdana</vt:lpstr>
      <vt:lpstr>Thème Office</vt:lpstr>
      <vt:lpstr>   Religious ethos in employment  Isabelle Rorive Law professor and president of the Centre Perelman  University of Brussels (ULB) Co-director of the Equality Law Clinic Senior expert of the European Equality Law Network  </vt:lpstr>
      <vt:lpstr>Legal seminar on non-discrimination and gender equality European Commission Brussels, 29 November  2019 </vt:lpstr>
      <vt:lpstr>Religious discrimination and employment</vt:lpstr>
      <vt:lpstr>Five Grand Chamber rulings </vt:lpstr>
      <vt:lpstr>Direct discrimination based on religion</vt:lpstr>
      <vt:lpstr>Article 4, § 1 directive 2000/78</vt:lpstr>
      <vt:lpstr>Article 4, § 2 directive 2000/78</vt:lpstr>
      <vt:lpstr>Scope of the exceptions</vt:lpstr>
      <vt:lpstr>The cases on Art. 4, §2</vt:lpstr>
      <vt:lpstr>Issues</vt:lpstr>
      <vt:lpstr>In Egenberger</vt:lpstr>
      <vt:lpstr>In Egenberger</vt:lpstr>
      <vt:lpstr>In IR</vt:lpstr>
      <vt:lpstr>Main limits to the religious ethos exception</vt:lpstr>
      <vt:lpstr>Academic papers in French on ECJ case law and religious discrimination</vt:lpstr>
      <vt:lpstr>Academic papers in English on conscientious objection</vt:lpstr>
      <vt:lpstr>PowerPoint-presentatie</vt:lpstr>
    </vt:vector>
  </TitlesOfParts>
  <Company>ULB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Gregory Lewkowicz</dc:creator>
  <cp:lastModifiedBy>Marcel Zwamborn</cp:lastModifiedBy>
  <cp:revision>124</cp:revision>
  <dcterms:created xsi:type="dcterms:W3CDTF">2013-01-27T18:33:44Z</dcterms:created>
  <dcterms:modified xsi:type="dcterms:W3CDTF">2019-11-20T15:49:16Z</dcterms:modified>
</cp:coreProperties>
</file>