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handoutMasterIdLst>
    <p:handoutMasterId r:id="rId15"/>
  </p:handoutMasterIdLst>
  <p:sldIdLst>
    <p:sldId id="256" r:id="rId2"/>
    <p:sldId id="358" r:id="rId3"/>
    <p:sldId id="364" r:id="rId4"/>
    <p:sldId id="366" r:id="rId5"/>
    <p:sldId id="371" r:id="rId6"/>
    <p:sldId id="372" r:id="rId7"/>
    <p:sldId id="373" r:id="rId8"/>
    <p:sldId id="374" r:id="rId9"/>
    <p:sldId id="375" r:id="rId10"/>
    <p:sldId id="370" r:id="rId11"/>
    <p:sldId id="369" r:id="rId12"/>
    <p:sldId id="271" r:id="rId13"/>
  </p:sldIdLst>
  <p:sldSz cx="9144000" cy="6858000" type="screen4x3"/>
  <p:notesSz cx="6669088"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0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horzBarState="maximized">
    <p:restoredLeft sz="18271" autoAdjust="0"/>
    <p:restoredTop sz="86376" autoAdjust="0"/>
  </p:normalViewPr>
  <p:slideViewPr>
    <p:cSldViewPr>
      <p:cViewPr varScale="1">
        <p:scale>
          <a:sx n="110" d="100"/>
          <a:sy n="110" d="100"/>
        </p:scale>
        <p:origin x="1164" y="108"/>
      </p:cViewPr>
      <p:guideLst>
        <p:guide orient="horz" pos="2160"/>
        <p:guide pos="2880"/>
      </p:guideLst>
    </p:cSldViewPr>
  </p:slideViewPr>
  <p:outlineViewPr>
    <p:cViewPr>
      <p:scale>
        <a:sx n="33" d="100"/>
        <a:sy n="33" d="100"/>
      </p:scale>
      <p:origin x="54" y="24984"/>
    </p:cViewPr>
  </p:outlineViewPr>
  <p:notesTextViewPr>
    <p:cViewPr>
      <p:scale>
        <a:sx n="1" d="1"/>
        <a:sy n="1" d="1"/>
      </p:scale>
      <p:origin x="0" y="0"/>
    </p:cViewPr>
  </p:notesTextViewPr>
  <p:sorterViewPr>
    <p:cViewPr varScale="1">
      <p:scale>
        <a:sx n="1" d="1"/>
        <a:sy n="1" d="1"/>
      </p:scale>
      <p:origin x="0" y="5118"/>
    </p:cViewPr>
  </p:sorterViewPr>
  <p:notesViewPr>
    <p:cSldViewPr>
      <p:cViewPr varScale="1">
        <p:scale>
          <a:sx n="74" d="100"/>
          <a:sy n="74" d="100"/>
        </p:scale>
        <p:origin x="-2676" y="-90"/>
      </p:cViewPr>
      <p:guideLst>
        <p:guide orient="horz" pos="3127"/>
        <p:guide pos="210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DD9A1C8-2FEF-47D5-A9A3-E1EFDDE1C351}"/>
              </a:ext>
            </a:extLst>
          </p:cNvPr>
          <p:cNvSpPr>
            <a:spLocks noGrp="1"/>
          </p:cNvSpPr>
          <p:nvPr>
            <p:ph type="hdr" sz="quarter"/>
          </p:nvPr>
        </p:nvSpPr>
        <p:spPr>
          <a:xfrm>
            <a:off x="0" y="0"/>
            <a:ext cx="2890665" cy="498008"/>
          </a:xfrm>
          <a:prstGeom prst="rect">
            <a:avLst/>
          </a:prstGeom>
        </p:spPr>
        <p:txBody>
          <a:bodyPr vert="horz" lIns="91440" tIns="45720" rIns="91440" bIns="45720" rtlCol="0"/>
          <a:lstStyle>
            <a:lvl1pPr algn="l">
              <a:defRPr sz="1200"/>
            </a:lvl1pPr>
          </a:lstStyle>
          <a:p>
            <a:endParaRPr lang="en-NL"/>
          </a:p>
        </p:txBody>
      </p:sp>
      <p:sp>
        <p:nvSpPr>
          <p:cNvPr id="3" name="Date Placeholder 2">
            <a:extLst>
              <a:ext uri="{FF2B5EF4-FFF2-40B4-BE49-F238E27FC236}">
                <a16:creationId xmlns:a16="http://schemas.microsoft.com/office/drawing/2014/main" id="{08E47249-52B0-4914-9DE4-6971EF8C7D84}"/>
              </a:ext>
            </a:extLst>
          </p:cNvPr>
          <p:cNvSpPr>
            <a:spLocks noGrp="1"/>
          </p:cNvSpPr>
          <p:nvPr>
            <p:ph type="dt" sz="quarter" idx="1"/>
          </p:nvPr>
        </p:nvSpPr>
        <p:spPr>
          <a:xfrm>
            <a:off x="3776866" y="0"/>
            <a:ext cx="2890665" cy="498008"/>
          </a:xfrm>
          <a:prstGeom prst="rect">
            <a:avLst/>
          </a:prstGeom>
        </p:spPr>
        <p:txBody>
          <a:bodyPr vert="horz" lIns="91440" tIns="45720" rIns="91440" bIns="45720" rtlCol="0"/>
          <a:lstStyle>
            <a:lvl1pPr algn="r">
              <a:defRPr sz="1200"/>
            </a:lvl1pPr>
          </a:lstStyle>
          <a:p>
            <a:endParaRPr lang="en-NL"/>
          </a:p>
        </p:txBody>
      </p:sp>
      <p:sp>
        <p:nvSpPr>
          <p:cNvPr id="4" name="Footer Placeholder 3">
            <a:extLst>
              <a:ext uri="{FF2B5EF4-FFF2-40B4-BE49-F238E27FC236}">
                <a16:creationId xmlns:a16="http://schemas.microsoft.com/office/drawing/2014/main" id="{B893FB29-B3B4-4565-8B6C-2DAD465E7051}"/>
              </a:ext>
            </a:extLst>
          </p:cNvPr>
          <p:cNvSpPr>
            <a:spLocks noGrp="1"/>
          </p:cNvSpPr>
          <p:nvPr>
            <p:ph type="ftr" sz="quarter" idx="2"/>
          </p:nvPr>
        </p:nvSpPr>
        <p:spPr>
          <a:xfrm>
            <a:off x="0" y="9428630"/>
            <a:ext cx="2890665" cy="498008"/>
          </a:xfrm>
          <a:prstGeom prst="rect">
            <a:avLst/>
          </a:prstGeom>
        </p:spPr>
        <p:txBody>
          <a:bodyPr vert="horz" lIns="91440" tIns="45720" rIns="91440" bIns="45720" rtlCol="0" anchor="b"/>
          <a:lstStyle>
            <a:lvl1pPr algn="l">
              <a:defRPr sz="1200"/>
            </a:lvl1pPr>
          </a:lstStyle>
          <a:p>
            <a:endParaRPr lang="en-NL"/>
          </a:p>
        </p:txBody>
      </p:sp>
      <p:sp>
        <p:nvSpPr>
          <p:cNvPr id="5" name="Slide Number Placeholder 4">
            <a:extLst>
              <a:ext uri="{FF2B5EF4-FFF2-40B4-BE49-F238E27FC236}">
                <a16:creationId xmlns:a16="http://schemas.microsoft.com/office/drawing/2014/main" id="{26E79E1E-9041-4BD5-92C7-B1797B491460}"/>
              </a:ext>
            </a:extLst>
          </p:cNvPr>
          <p:cNvSpPr>
            <a:spLocks noGrp="1"/>
          </p:cNvSpPr>
          <p:nvPr>
            <p:ph type="sldNum" sz="quarter" idx="3"/>
          </p:nvPr>
        </p:nvSpPr>
        <p:spPr>
          <a:xfrm>
            <a:off x="3776866" y="9428630"/>
            <a:ext cx="2890665" cy="498008"/>
          </a:xfrm>
          <a:prstGeom prst="rect">
            <a:avLst/>
          </a:prstGeom>
        </p:spPr>
        <p:txBody>
          <a:bodyPr vert="horz" lIns="91440" tIns="45720" rIns="91440" bIns="45720" rtlCol="0" anchor="b"/>
          <a:lstStyle>
            <a:lvl1pPr algn="r">
              <a:defRPr sz="1200"/>
            </a:lvl1pPr>
          </a:lstStyle>
          <a:p>
            <a:fld id="{5C86B1E2-14BA-429F-8A19-CBC38D4197F5}" type="slidenum">
              <a:rPr lang="en-NL" smtClean="0"/>
              <a:t>‹#›</a:t>
            </a:fld>
            <a:endParaRPr lang="en-NL"/>
          </a:p>
        </p:txBody>
      </p:sp>
    </p:spTree>
    <p:extLst>
      <p:ext uri="{BB962C8B-B14F-4D97-AF65-F5344CB8AC3E}">
        <p14:creationId xmlns:p14="http://schemas.microsoft.com/office/powerpoint/2010/main" val="4096606609"/>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63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777607" y="0"/>
            <a:ext cx="2889938" cy="496332"/>
          </a:xfrm>
          <a:prstGeom prst="rect">
            <a:avLst/>
          </a:prstGeom>
        </p:spPr>
        <p:txBody>
          <a:bodyPr vert="horz" lIns="91440" tIns="45720" rIns="91440" bIns="45720" rtlCol="0"/>
          <a:lstStyle>
            <a:lvl1pPr algn="r">
              <a:defRPr sz="1200"/>
            </a:lvl1pPr>
          </a:lstStyle>
          <a:p>
            <a:endParaRPr lang="en-US"/>
          </a:p>
        </p:txBody>
      </p:sp>
      <p:sp>
        <p:nvSpPr>
          <p:cNvPr id="4" name="Slide Image Placeholder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66909" y="4715153"/>
            <a:ext cx="5335270" cy="446698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3"/>
            <a:ext cx="2889938" cy="49633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777607" y="9428583"/>
            <a:ext cx="2889938" cy="496332"/>
          </a:xfrm>
          <a:prstGeom prst="rect">
            <a:avLst/>
          </a:prstGeom>
        </p:spPr>
        <p:txBody>
          <a:bodyPr vert="horz" lIns="91440" tIns="45720" rIns="91440" bIns="45720" rtlCol="0" anchor="b"/>
          <a:lstStyle>
            <a:lvl1pPr algn="r">
              <a:defRPr sz="1200"/>
            </a:lvl1pPr>
          </a:lstStyle>
          <a:p>
            <a:fld id="{C5B4A82A-EA77-49D0-82D9-B8F60DAB1A2F}" type="slidenum">
              <a:rPr lang="en-US" smtClean="0"/>
              <a:pPr/>
              <a:t>‹#›</a:t>
            </a:fld>
            <a:endParaRPr lang="en-US"/>
          </a:p>
        </p:txBody>
      </p:sp>
    </p:spTree>
    <p:extLst>
      <p:ext uri="{BB962C8B-B14F-4D97-AF65-F5344CB8AC3E}">
        <p14:creationId xmlns:p14="http://schemas.microsoft.com/office/powerpoint/2010/main" val="2801663628"/>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B5CFCA67-0FDF-4B14-829E-58055385095C}" type="datetimeFigureOut">
              <a:rPr lang="en-US" smtClean="0"/>
              <a:pPr/>
              <a:t>11/25/2019</a:t>
            </a:fld>
            <a:endParaRPr lang="en-US"/>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63748252-EBE9-4AAA-9F77-9D8442BDA981}" type="slidenum">
              <a:rPr lang="en-US" smtClean="0"/>
              <a:pPr/>
              <a:t>‹#›</a:t>
            </a:fld>
            <a:endParaRPr lang="en-US"/>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n-US"/>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n-US"/>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5CFCA67-0FDF-4B14-829E-58055385095C}" type="datetimeFigureOut">
              <a:rPr lang="en-US" smtClean="0"/>
              <a:pPr/>
              <a:t>11/25/2019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748252-EBE9-4AAA-9F77-9D8442BDA98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5CFCA67-0FDF-4B14-829E-58055385095C}" type="datetimeFigureOut">
              <a:rPr lang="en-US" smtClean="0"/>
              <a:pPr/>
              <a:t>11/25/2019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63748252-EBE9-4AAA-9F77-9D8442BDA98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5CFCA67-0FDF-4B14-829E-58055385095C}" type="datetimeFigureOut">
              <a:rPr lang="en-US" smtClean="0"/>
              <a:pPr/>
              <a:t>11/25/2019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748252-EBE9-4AAA-9F77-9D8442BDA981}" type="slidenum">
              <a:rPr lang="en-US" smtClean="0"/>
              <a:pPr/>
              <a:t>‹#›</a:t>
            </a:fld>
            <a:endParaRPr lang="en-US"/>
          </a:p>
        </p:txBody>
      </p:sp>
      <p:sp>
        <p:nvSpPr>
          <p:cNvPr id="7" name="Title 6"/>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9" name="Date Placeholder 8"/>
          <p:cNvSpPr>
            <a:spLocks noGrp="1"/>
          </p:cNvSpPr>
          <p:nvPr>
            <p:ph type="dt" sz="half" idx="10"/>
          </p:nvPr>
        </p:nvSpPr>
        <p:spPr/>
        <p:txBody>
          <a:bodyPr/>
          <a:lstStyle>
            <a:lvl1pPr>
              <a:defRPr>
                <a:solidFill>
                  <a:srgbClr val="FFFFFF"/>
                </a:solidFill>
              </a:defRPr>
            </a:lvl1pPr>
          </a:lstStyle>
          <a:p>
            <a:fld id="{B5CFCA67-0FDF-4B14-829E-58055385095C}" type="datetimeFigureOut">
              <a:rPr lang="en-US" smtClean="0"/>
              <a:pPr/>
              <a:t>11/25/2019</a:t>
            </a:fld>
            <a:endParaRPr lang="en-US"/>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63748252-EBE9-4AAA-9F77-9D8442BDA981}" type="slidenum">
              <a:rPr lang="en-US" smtClean="0"/>
              <a:pPr/>
              <a:t>‹#›</a:t>
            </a:fld>
            <a:endParaRPr lang="en-US"/>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n-US"/>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n-US"/>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5CFCA67-0FDF-4B14-829E-58055385095C}" type="datetimeFigureOut">
              <a:rPr lang="en-US" smtClean="0"/>
              <a:pPr/>
              <a:t>11/25/2019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748252-EBE9-4AAA-9F77-9D8442BDA981}" type="slidenum">
              <a:rPr lang="en-US" smtClean="0"/>
              <a:pPr/>
              <a:t>‹#›</a:t>
            </a:fld>
            <a:endParaRPr lang="en-US"/>
          </a:p>
        </p:txBody>
      </p:sp>
      <p:sp>
        <p:nvSpPr>
          <p:cNvPr id="8" name="Title 7"/>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5CFCA67-0FDF-4B14-829E-58055385095C}" type="datetimeFigureOut">
              <a:rPr lang="en-US" smtClean="0"/>
              <a:pPr/>
              <a:t>11/25/2019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3748252-EBE9-4AAA-9F77-9D8442BDA981}" type="slidenum">
              <a:rPr lang="en-US" smtClean="0"/>
              <a:pPr/>
              <a:t>‹#›</a:t>
            </a:fld>
            <a:endParaRPr lang="en-US"/>
          </a:p>
        </p:txBody>
      </p:sp>
      <p:sp>
        <p:nvSpPr>
          <p:cNvPr id="10" name="Title 9"/>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B5CFCA67-0FDF-4B14-829E-58055385095C}" type="datetimeFigureOut">
              <a:rPr lang="en-US" smtClean="0"/>
              <a:pPr/>
              <a:t>11/25/2019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3748252-EBE9-4AAA-9F77-9D8442BDA981}" type="slidenum">
              <a:rPr lang="en-US" smtClean="0"/>
              <a:pPr/>
              <a:t>‹#›</a:t>
            </a:fld>
            <a:endParaRPr lang="en-US"/>
          </a:p>
        </p:txBody>
      </p:sp>
      <p:sp>
        <p:nvSpPr>
          <p:cNvPr id="6" name="Title 5"/>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B5CFCA67-0FDF-4B14-829E-58055385095C}" type="datetimeFigureOut">
              <a:rPr lang="en-US" smtClean="0"/>
              <a:pPr/>
              <a:t>11/25/2019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3748252-EBE9-4AAA-9F77-9D8442BDA98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5CFCA67-0FDF-4B14-829E-58055385095C}" type="datetimeFigureOut">
              <a:rPr lang="en-US" smtClean="0"/>
              <a:pPr/>
              <a:t>11/25/2019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63748252-EBE9-4AAA-9F77-9D8442BDA981}" type="slidenum">
              <a:rPr lang="en-US" smtClean="0"/>
              <a:pPr/>
              <a:t>‹#›</a:t>
            </a:fld>
            <a:endParaRPr lang="en-US"/>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n-US"/>
              <a:t>Click to edit Master 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5CFCA67-0FDF-4B14-829E-58055385095C}" type="datetimeFigureOut">
              <a:rPr lang="en-US" smtClean="0"/>
              <a:pPr/>
              <a:t>11/25/2019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748252-EBE9-4AAA-9F77-9D8442BDA981}" type="slidenum">
              <a:rPr lang="en-US" smtClean="0"/>
              <a:pPr/>
              <a:t>‹#›</a:t>
            </a:fld>
            <a:endParaRPr lang="en-US"/>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n-US"/>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B5CFCA67-0FDF-4B14-829E-58055385095C}" type="datetimeFigureOut">
              <a:rPr lang="en-US" smtClean="0"/>
              <a:pPr/>
              <a:t>11/25/2019</a:t>
            </a:fld>
            <a:endParaRPr lang="en-US"/>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en-US"/>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63748252-EBE9-4AAA-9F77-9D8442BDA98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mailto:drtheodoros@gmail.co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010400" y="2057400"/>
            <a:ext cx="1981200" cy="3200400"/>
          </a:xfrm>
        </p:spPr>
        <p:txBody>
          <a:bodyPr>
            <a:normAutofit fontScale="40000" lnSpcReduction="20000"/>
          </a:bodyPr>
          <a:lstStyle/>
          <a:p>
            <a:r>
              <a:rPr lang="en-US" sz="5100" dirty="0" err="1"/>
              <a:t>Theodoros</a:t>
            </a:r>
            <a:endParaRPr lang="en-US" sz="5100" dirty="0"/>
          </a:p>
          <a:p>
            <a:r>
              <a:rPr lang="en-US" sz="5100" dirty="0" err="1"/>
              <a:t>Alexandridis</a:t>
            </a:r>
            <a:endParaRPr lang="en-US" sz="5100" dirty="0"/>
          </a:p>
          <a:p>
            <a:endParaRPr lang="en-US" sz="5100" dirty="0"/>
          </a:p>
          <a:p>
            <a:endParaRPr lang="en-US" sz="5100" dirty="0"/>
          </a:p>
          <a:p>
            <a:r>
              <a:rPr lang="en-US" sz="5100" dirty="0"/>
              <a:t>Independent legal expert and legal consultant</a:t>
            </a:r>
          </a:p>
          <a:p>
            <a:endParaRPr lang="en-US" sz="5100" dirty="0"/>
          </a:p>
          <a:p>
            <a:endParaRPr lang="en-US" dirty="0"/>
          </a:p>
        </p:txBody>
      </p:sp>
      <p:sp>
        <p:nvSpPr>
          <p:cNvPr id="2" name="Title 1"/>
          <p:cNvSpPr>
            <a:spLocks noGrp="1"/>
          </p:cNvSpPr>
          <p:nvPr>
            <p:ph type="title"/>
          </p:nvPr>
        </p:nvSpPr>
        <p:spPr>
          <a:xfrm>
            <a:off x="457200" y="2209800"/>
            <a:ext cx="6324600" cy="2438400"/>
          </a:xfrm>
        </p:spPr>
        <p:txBody>
          <a:bodyPr/>
          <a:lstStyle/>
          <a:p>
            <a:r>
              <a:rPr lang="en-GB" sz="2800" dirty="0"/>
              <a:t>three steps forward and two steps backwards: an </a:t>
            </a:r>
            <a:r>
              <a:rPr lang="en-GB" sz="2800" dirty="0" err="1"/>
              <a:t>echternach</a:t>
            </a:r>
            <a:r>
              <a:rPr lang="en-GB" sz="2800" dirty="0"/>
              <a:t> procession in </a:t>
            </a:r>
            <a:r>
              <a:rPr lang="en-GB" sz="2800" dirty="0" err="1"/>
              <a:t>roma</a:t>
            </a:r>
            <a:r>
              <a:rPr lang="en-GB" sz="2800" dirty="0"/>
              <a:t> housing rights strategic litigation</a:t>
            </a:r>
            <a:endParaRPr lang="en-US" sz="1800" dirty="0"/>
          </a:p>
        </p:txBody>
      </p:sp>
    </p:spTree>
    <p:extLst>
      <p:ext uri="{BB962C8B-B14F-4D97-AF65-F5344CB8AC3E}">
        <p14:creationId xmlns:p14="http://schemas.microsoft.com/office/powerpoint/2010/main" val="19166168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περιεχομένου"/>
          <p:cNvSpPr>
            <a:spLocks noGrp="1"/>
          </p:cNvSpPr>
          <p:nvPr>
            <p:ph idx="1"/>
          </p:nvPr>
        </p:nvSpPr>
        <p:spPr>
          <a:xfrm>
            <a:off x="152401" y="1600200"/>
            <a:ext cx="8763000" cy="4953000"/>
          </a:xfrm>
        </p:spPr>
        <p:txBody>
          <a:bodyPr>
            <a:normAutofit/>
          </a:bodyPr>
          <a:lstStyle/>
          <a:p>
            <a:pPr marL="45720" indent="0">
              <a:buNone/>
            </a:pPr>
            <a:endParaRPr lang="en-GB" dirty="0"/>
          </a:p>
          <a:p>
            <a:pPr algn="just">
              <a:buFontTx/>
              <a:buChar char="-"/>
            </a:pPr>
            <a:r>
              <a:rPr lang="en-GB" dirty="0">
                <a:solidFill>
                  <a:schemeClr val="tx1"/>
                </a:solidFill>
              </a:rPr>
              <a:t>The </a:t>
            </a:r>
            <a:r>
              <a:rPr lang="en-GB" dirty="0" err="1">
                <a:solidFill>
                  <a:schemeClr val="tx1"/>
                </a:solidFill>
              </a:rPr>
              <a:t>CoM</a:t>
            </a:r>
            <a:r>
              <a:rPr lang="en-GB" dirty="0">
                <a:solidFill>
                  <a:schemeClr val="tx1"/>
                </a:solidFill>
              </a:rPr>
              <a:t> has not been critical of the reluctance of the respondent States in all three major Roma housing cases to fully abide by the judgments’ ratio. </a:t>
            </a:r>
          </a:p>
          <a:p>
            <a:pPr algn="just">
              <a:buFontTx/>
              <a:buChar char="-"/>
            </a:pPr>
            <a:endParaRPr lang="en-GB" dirty="0">
              <a:solidFill>
                <a:schemeClr val="tx1"/>
              </a:solidFill>
            </a:endParaRPr>
          </a:p>
          <a:p>
            <a:pPr algn="just">
              <a:buFontTx/>
              <a:buChar char="-"/>
            </a:pPr>
            <a:r>
              <a:rPr lang="en-GB" dirty="0">
                <a:solidFill>
                  <a:schemeClr val="tx1"/>
                </a:solidFill>
              </a:rPr>
              <a:t>Nor has it been critical of the the harassment of the applicants in the </a:t>
            </a:r>
            <a:r>
              <a:rPr lang="en-GB" dirty="0" err="1">
                <a:solidFill>
                  <a:schemeClr val="tx1"/>
                </a:solidFill>
              </a:rPr>
              <a:t>Yordanova</a:t>
            </a:r>
            <a:r>
              <a:rPr lang="en-GB" dirty="0">
                <a:solidFill>
                  <a:schemeClr val="tx1"/>
                </a:solidFill>
              </a:rPr>
              <a:t> case – harassment that would have gone unnoticed had it not been for the continuing engagement of the Bulgarian Helsinki Committee. </a:t>
            </a:r>
          </a:p>
        </p:txBody>
      </p:sp>
      <p:sp>
        <p:nvSpPr>
          <p:cNvPr id="3" name="2 - Τίτλος"/>
          <p:cNvSpPr>
            <a:spLocks noGrp="1"/>
          </p:cNvSpPr>
          <p:nvPr>
            <p:ph type="title"/>
          </p:nvPr>
        </p:nvSpPr>
        <p:spPr>
          <a:xfrm>
            <a:off x="381000" y="228600"/>
            <a:ext cx="8381260" cy="1181641"/>
          </a:xfrm>
        </p:spPr>
        <p:txBody>
          <a:bodyPr/>
          <a:lstStyle/>
          <a:p>
            <a:r>
              <a:rPr lang="en-GB" dirty="0"/>
              <a:t>The last hurdle: the committee of ministers</a:t>
            </a:r>
            <a:endParaRPr lang="el-GR" dirty="0"/>
          </a:p>
        </p:txBody>
      </p:sp>
    </p:spTree>
    <p:extLst>
      <p:ext uri="{BB962C8B-B14F-4D97-AF65-F5344CB8AC3E}">
        <p14:creationId xmlns:p14="http://schemas.microsoft.com/office/powerpoint/2010/main" val="25254195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0999" y="1719070"/>
            <a:ext cx="8458201" cy="4834129"/>
          </a:xfrm>
        </p:spPr>
        <p:txBody>
          <a:bodyPr>
            <a:normAutofit fontScale="92500" lnSpcReduction="20000"/>
          </a:bodyPr>
          <a:lstStyle/>
          <a:p>
            <a:pPr marL="45720" indent="0" algn="ctr">
              <a:buNone/>
            </a:pPr>
            <a:r>
              <a:rPr lang="en-GB" dirty="0">
                <a:solidFill>
                  <a:schemeClr val="tx1"/>
                </a:solidFill>
              </a:rPr>
              <a:t>        Litigation still remains the only effective tool for ensuring a modicum of justice for Roma communities</a:t>
            </a:r>
          </a:p>
          <a:p>
            <a:pPr marL="45720" indent="0" algn="just">
              <a:buNone/>
            </a:pPr>
            <a:endParaRPr lang="en-GB" dirty="0">
              <a:solidFill>
                <a:schemeClr val="tx1"/>
              </a:solidFill>
            </a:endParaRPr>
          </a:p>
          <a:p>
            <a:pPr marL="502920" indent="-457200" algn="just">
              <a:buNone/>
            </a:pPr>
            <a:r>
              <a:rPr lang="en-GB" dirty="0">
                <a:solidFill>
                  <a:schemeClr val="tx1"/>
                </a:solidFill>
              </a:rPr>
              <a:t>A.  At least regarding forced eviction cases, and in light of the post-</a:t>
            </a:r>
            <a:r>
              <a:rPr lang="en-GB" dirty="0" err="1">
                <a:solidFill>
                  <a:schemeClr val="tx1"/>
                </a:solidFill>
              </a:rPr>
              <a:t>Yordanova</a:t>
            </a:r>
            <a:r>
              <a:rPr lang="en-GB" dirty="0">
                <a:solidFill>
                  <a:schemeClr val="tx1"/>
                </a:solidFill>
              </a:rPr>
              <a:t> eagerness of the European Court (and of the UN Human Rights Committee) to grant interim measures suspending the eviction of Roma, litigation before these two bodies might well be the only way of fighting back.  </a:t>
            </a:r>
          </a:p>
          <a:p>
            <a:pPr marL="502920" indent="-457200" algn="just">
              <a:buAutoNum type="alphaUcPeriod" startAt="2"/>
            </a:pPr>
            <a:r>
              <a:rPr lang="en-GB" dirty="0">
                <a:solidFill>
                  <a:schemeClr val="tx1"/>
                </a:solidFill>
              </a:rPr>
              <a:t>Ironically enough, an effect of these judgments is that domestic legal orders now provide for of e.g. the challenging the proportionality of an eviction. The effectiveness of these developments however will depend on the national lawyer and his / her willingness to take advantage of them </a:t>
            </a:r>
            <a:r>
              <a:rPr lang="en-GB" i="1" dirty="0">
                <a:solidFill>
                  <a:schemeClr val="tx1"/>
                </a:solidFill>
              </a:rPr>
              <a:t>domestically.</a:t>
            </a:r>
            <a:r>
              <a:rPr lang="en-GB" dirty="0">
                <a:solidFill>
                  <a:schemeClr val="tx1"/>
                </a:solidFill>
              </a:rPr>
              <a:t> The issue of access to effective legal assistance is therefore now becoming paramount as more domestic SL will be necessary in order to establish a solid line of jurisprudence. </a:t>
            </a:r>
          </a:p>
          <a:p>
            <a:pPr marL="502920" indent="-457200" algn="just">
              <a:buAutoNum type="alphaUcPeriod" startAt="2"/>
            </a:pPr>
            <a:r>
              <a:rPr lang="en-GB" dirty="0">
                <a:solidFill>
                  <a:schemeClr val="tx1"/>
                </a:solidFill>
              </a:rPr>
              <a:t>A flood of cases might force both domestic courts and more importantly international bodies to reconsider their approach; sometimes quantity has a quality of its own.</a:t>
            </a:r>
          </a:p>
          <a:p>
            <a:pPr marL="45720" indent="0" algn="just">
              <a:buNone/>
            </a:pPr>
            <a:endParaRPr lang="en-GB" dirty="0">
              <a:solidFill>
                <a:schemeClr val="tx1"/>
              </a:solidFill>
            </a:endParaRPr>
          </a:p>
        </p:txBody>
      </p:sp>
      <p:sp>
        <p:nvSpPr>
          <p:cNvPr id="3" name="Title 2"/>
          <p:cNvSpPr>
            <a:spLocks noGrp="1"/>
          </p:cNvSpPr>
          <p:nvPr>
            <p:ph type="title"/>
          </p:nvPr>
        </p:nvSpPr>
        <p:spPr/>
        <p:txBody>
          <a:bodyPr/>
          <a:lstStyle/>
          <a:p>
            <a:r>
              <a:rPr lang="en-GB" dirty="0"/>
              <a:t>And yet…</a:t>
            </a:r>
          </a:p>
        </p:txBody>
      </p:sp>
    </p:spTree>
    <p:extLst>
      <p:ext uri="{BB962C8B-B14F-4D97-AF65-F5344CB8AC3E}">
        <p14:creationId xmlns:p14="http://schemas.microsoft.com/office/powerpoint/2010/main" val="36454861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45720" indent="0" algn="ctr">
              <a:buNone/>
            </a:pPr>
            <a:endParaRPr lang="en-US" dirty="0"/>
          </a:p>
          <a:p>
            <a:pPr marL="45720" indent="0" algn="ctr">
              <a:buNone/>
            </a:pPr>
            <a:endParaRPr lang="en-US" dirty="0"/>
          </a:p>
          <a:p>
            <a:pPr marL="45720" indent="0" algn="ctr">
              <a:buNone/>
            </a:pPr>
            <a:endParaRPr lang="en-US" dirty="0"/>
          </a:p>
          <a:p>
            <a:pPr marL="45720" indent="0" algn="ctr">
              <a:buNone/>
            </a:pPr>
            <a:br>
              <a:rPr lang="az-Cyrl-AZ" sz="3200" dirty="0"/>
            </a:br>
            <a:r>
              <a:rPr lang="en-GB" sz="3200" dirty="0"/>
              <a:t>Thank you for your attention!</a:t>
            </a:r>
            <a:endParaRPr lang="en-US" sz="3200" dirty="0"/>
          </a:p>
          <a:p>
            <a:pPr marL="45720" indent="0" algn="ctr">
              <a:buNone/>
            </a:pPr>
            <a:r>
              <a:rPr lang="en-US" sz="3200" dirty="0">
                <a:solidFill>
                  <a:schemeClr val="tx1"/>
                </a:solidFill>
              </a:rPr>
              <a:t>Theodoros Alexandridis</a:t>
            </a:r>
          </a:p>
          <a:p>
            <a:pPr marL="45720" indent="0" algn="ctr">
              <a:buNone/>
            </a:pPr>
            <a:r>
              <a:rPr lang="en-US" sz="3200" dirty="0">
                <a:hlinkClick r:id="rId2"/>
              </a:rPr>
              <a:t>drtheodoros@gmail.com</a:t>
            </a:r>
            <a:r>
              <a:rPr lang="en-US" sz="3200" dirty="0"/>
              <a:t> </a:t>
            </a:r>
            <a:endParaRPr lang="en-US" dirty="0"/>
          </a:p>
        </p:txBody>
      </p:sp>
    </p:spTree>
    <p:extLst>
      <p:ext uri="{BB962C8B-B14F-4D97-AF65-F5344CB8AC3E}">
        <p14:creationId xmlns:p14="http://schemas.microsoft.com/office/powerpoint/2010/main" val="19677702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1" y="1719070"/>
            <a:ext cx="8610600" cy="4834129"/>
          </a:xfrm>
        </p:spPr>
        <p:txBody>
          <a:bodyPr>
            <a:normAutofit/>
          </a:bodyPr>
          <a:lstStyle/>
          <a:p>
            <a:pPr marL="45720" indent="0">
              <a:buNone/>
            </a:pPr>
            <a:endParaRPr lang="en-GB" dirty="0">
              <a:solidFill>
                <a:schemeClr val="tx1"/>
              </a:solidFill>
            </a:endParaRPr>
          </a:p>
          <a:p>
            <a:pPr marL="45720" indent="0" algn="just">
              <a:buNone/>
            </a:pPr>
            <a:r>
              <a:rPr lang="en-GB" dirty="0">
                <a:solidFill>
                  <a:schemeClr val="tx1"/>
                </a:solidFill>
              </a:rPr>
              <a:t>“At one level, public interest litigation on behalf of Roma has had enormous success to date […] And yet, at the same time, it would be hard to conclude that the situation on the ground for most Roma has markedly improved – let alone, that public interest litigation can claim any credit.” </a:t>
            </a:r>
          </a:p>
          <a:p>
            <a:pPr marL="45720" indent="0" algn="just">
              <a:buNone/>
            </a:pPr>
            <a:r>
              <a:rPr lang="en-GB" dirty="0">
                <a:solidFill>
                  <a:schemeClr val="tx1"/>
                </a:solidFill>
              </a:rPr>
              <a:t>                                                          </a:t>
            </a:r>
            <a:r>
              <a:rPr lang="en-GB" dirty="0" err="1">
                <a:solidFill>
                  <a:schemeClr val="tx1"/>
                </a:solidFill>
              </a:rPr>
              <a:t>Goldston</a:t>
            </a:r>
            <a:r>
              <a:rPr lang="en-GB" dirty="0">
                <a:solidFill>
                  <a:schemeClr val="tx1"/>
                </a:solidFill>
              </a:rPr>
              <a:t> and </a:t>
            </a:r>
            <a:r>
              <a:rPr lang="en-GB" dirty="0" err="1">
                <a:solidFill>
                  <a:schemeClr val="tx1"/>
                </a:solidFill>
              </a:rPr>
              <a:t>Adjami</a:t>
            </a:r>
            <a:r>
              <a:rPr lang="en-GB" dirty="0">
                <a:solidFill>
                  <a:schemeClr val="tx1"/>
                </a:solidFill>
              </a:rPr>
              <a:t>, 2008</a:t>
            </a:r>
          </a:p>
          <a:p>
            <a:pPr marL="45720" indent="0">
              <a:buNone/>
            </a:pPr>
            <a:endParaRPr lang="en-GB" dirty="0">
              <a:solidFill>
                <a:schemeClr val="tx1"/>
              </a:solidFill>
            </a:endParaRPr>
          </a:p>
          <a:p>
            <a:pPr marL="45720" indent="0">
              <a:buNone/>
            </a:pPr>
            <a:r>
              <a:rPr lang="en-GB" dirty="0">
                <a:solidFill>
                  <a:schemeClr val="tx1"/>
                </a:solidFill>
              </a:rPr>
              <a:t>Two questions:</a:t>
            </a:r>
          </a:p>
          <a:p>
            <a:pPr marL="45720" indent="0">
              <a:buNone/>
            </a:pPr>
            <a:endParaRPr lang="en-GB" dirty="0">
              <a:solidFill>
                <a:schemeClr val="tx1"/>
              </a:solidFill>
            </a:endParaRPr>
          </a:p>
          <a:p>
            <a:pPr marL="502920" indent="-457200">
              <a:buAutoNum type="alphaLcParenR"/>
            </a:pPr>
            <a:r>
              <a:rPr lang="en-GB" dirty="0">
                <a:solidFill>
                  <a:schemeClr val="tx1"/>
                </a:solidFill>
              </a:rPr>
              <a:t> Why is Strategic Litigation (SL) for Roma not working?</a:t>
            </a:r>
          </a:p>
          <a:p>
            <a:pPr marL="502920" indent="-457200">
              <a:buAutoNum type="alphaLcParenR"/>
            </a:pPr>
            <a:r>
              <a:rPr lang="en-GB" dirty="0">
                <a:solidFill>
                  <a:schemeClr val="tx1"/>
                </a:solidFill>
              </a:rPr>
              <a:t> If SL is not working, why bother with it? </a:t>
            </a:r>
          </a:p>
        </p:txBody>
      </p:sp>
      <p:sp>
        <p:nvSpPr>
          <p:cNvPr id="3" name="Title 2"/>
          <p:cNvSpPr>
            <a:spLocks noGrp="1"/>
          </p:cNvSpPr>
          <p:nvPr>
            <p:ph type="title"/>
          </p:nvPr>
        </p:nvSpPr>
        <p:spPr/>
        <p:txBody>
          <a:bodyPr/>
          <a:lstStyle/>
          <a:p>
            <a:r>
              <a:rPr lang="en-GB" dirty="0"/>
              <a:t>Failing successfully or succeeding in failing?</a:t>
            </a:r>
          </a:p>
        </p:txBody>
      </p:sp>
    </p:spTree>
    <p:extLst>
      <p:ext uri="{BB962C8B-B14F-4D97-AF65-F5344CB8AC3E}">
        <p14:creationId xmlns:p14="http://schemas.microsoft.com/office/powerpoint/2010/main" val="33475672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περιεχομένου"/>
          <p:cNvSpPr>
            <a:spLocks noGrp="1"/>
          </p:cNvSpPr>
          <p:nvPr>
            <p:ph idx="1"/>
          </p:nvPr>
        </p:nvSpPr>
        <p:spPr>
          <a:xfrm>
            <a:off x="152400" y="1600200"/>
            <a:ext cx="8762999" cy="5105400"/>
          </a:xfrm>
        </p:spPr>
        <p:txBody>
          <a:bodyPr>
            <a:normAutofit fontScale="85000" lnSpcReduction="20000"/>
          </a:bodyPr>
          <a:lstStyle/>
          <a:p>
            <a:pPr algn="ctr">
              <a:buNone/>
            </a:pPr>
            <a:r>
              <a:rPr lang="en-GB" sz="2100" dirty="0">
                <a:solidFill>
                  <a:schemeClr val="tx1"/>
                </a:solidFill>
              </a:rPr>
              <a:t>The single most important factor affecting, among others, litigation on Roma rights:</a:t>
            </a:r>
          </a:p>
          <a:p>
            <a:pPr algn="ctr">
              <a:buNone/>
            </a:pPr>
            <a:endParaRPr lang="en-GB" sz="2100" dirty="0">
              <a:solidFill>
                <a:schemeClr val="tx1"/>
              </a:solidFill>
            </a:endParaRPr>
          </a:p>
          <a:p>
            <a:pPr algn="just">
              <a:buNone/>
            </a:pPr>
            <a:r>
              <a:rPr lang="en-GB" sz="2100" dirty="0" err="1">
                <a:solidFill>
                  <a:schemeClr val="tx1"/>
                </a:solidFill>
              </a:rPr>
              <a:t>Eurobarometer</a:t>
            </a:r>
            <a:r>
              <a:rPr lang="en-GB" sz="2100" dirty="0">
                <a:solidFill>
                  <a:schemeClr val="tx1"/>
                </a:solidFill>
              </a:rPr>
              <a:t> 2019:</a:t>
            </a:r>
          </a:p>
          <a:p>
            <a:pPr algn="just">
              <a:buNone/>
            </a:pPr>
            <a:r>
              <a:rPr lang="en-GB" sz="2100" dirty="0">
                <a:solidFill>
                  <a:schemeClr val="tx1"/>
                </a:solidFill>
              </a:rPr>
              <a:t> -On average, 64 % of respondents at the EU28 would feel comfortable with an LGBTIQ Prime Minister / President as opposed to 49% for Roma – very significant national variations for Roma but not for LGBTIQ.</a:t>
            </a:r>
          </a:p>
          <a:p>
            <a:pPr algn="just">
              <a:buNone/>
            </a:pPr>
            <a:endParaRPr lang="en-GB" sz="2100" dirty="0">
              <a:solidFill>
                <a:schemeClr val="tx1"/>
              </a:solidFill>
            </a:endParaRPr>
          </a:p>
          <a:p>
            <a:pPr algn="just">
              <a:buNone/>
            </a:pPr>
            <a:r>
              <a:rPr lang="en-GB" sz="2100" dirty="0">
                <a:solidFill>
                  <a:schemeClr val="tx1"/>
                </a:solidFill>
              </a:rPr>
              <a:t>Pew Research 2019</a:t>
            </a:r>
          </a:p>
          <a:p>
            <a:pPr algn="just">
              <a:buNone/>
            </a:pPr>
            <a:r>
              <a:rPr lang="en-GB" sz="2100" dirty="0">
                <a:solidFill>
                  <a:schemeClr val="tx1"/>
                </a:solidFill>
              </a:rPr>
              <a:t> - In 10 out of 16 countries polled, more than half of the respondents had an unfavourable view of Roma whereas in only 7 out of 16 countries similar proportions of respondents had negative views of Muslims – again, very significant national variations for Roma but not for Muslims</a:t>
            </a:r>
          </a:p>
          <a:p>
            <a:pPr algn="just">
              <a:buNone/>
            </a:pPr>
            <a:endParaRPr lang="en-GB" sz="2100" dirty="0">
              <a:solidFill>
                <a:schemeClr val="tx1"/>
              </a:solidFill>
            </a:endParaRPr>
          </a:p>
          <a:p>
            <a:pPr algn="just">
              <a:buNone/>
            </a:pPr>
            <a:endParaRPr lang="en-GB" sz="2100" dirty="0">
              <a:solidFill>
                <a:schemeClr val="tx1"/>
              </a:solidFill>
            </a:endParaRPr>
          </a:p>
          <a:p>
            <a:pPr algn="just">
              <a:buNone/>
            </a:pPr>
            <a:r>
              <a:rPr lang="en-GB" sz="2100" dirty="0">
                <a:solidFill>
                  <a:schemeClr val="tx1"/>
                </a:solidFill>
              </a:rPr>
              <a:t>Earlier Pew Research findings suggest that even persons belonging to</a:t>
            </a:r>
          </a:p>
          <a:p>
            <a:pPr algn="just">
              <a:buNone/>
            </a:pPr>
            <a:r>
              <a:rPr lang="en-GB" sz="2100" dirty="0">
                <a:solidFill>
                  <a:schemeClr val="tx1"/>
                </a:solidFill>
              </a:rPr>
              <a:t>the  left of the political spectrum are likely to harbour prejudice against</a:t>
            </a:r>
          </a:p>
          <a:p>
            <a:pPr algn="just">
              <a:buNone/>
            </a:pPr>
            <a:r>
              <a:rPr lang="en-GB" sz="2100" dirty="0">
                <a:solidFill>
                  <a:schemeClr val="tx1"/>
                </a:solidFill>
              </a:rPr>
              <a:t>Roma (though they are less likely to do so than right-leaning persons).</a:t>
            </a:r>
          </a:p>
          <a:p>
            <a:pPr algn="just">
              <a:buNone/>
            </a:pPr>
            <a:endParaRPr lang="en-GB" dirty="0">
              <a:solidFill>
                <a:schemeClr val="tx1"/>
              </a:solidFill>
            </a:endParaRPr>
          </a:p>
          <a:p>
            <a:pPr algn="just">
              <a:buNone/>
            </a:pPr>
            <a:endParaRPr lang="en-GB" dirty="0">
              <a:solidFill>
                <a:schemeClr val="tx1"/>
              </a:solidFill>
            </a:endParaRPr>
          </a:p>
        </p:txBody>
      </p:sp>
      <p:sp>
        <p:nvSpPr>
          <p:cNvPr id="3" name="2 - Τίτλος"/>
          <p:cNvSpPr>
            <a:spLocks noGrp="1"/>
          </p:cNvSpPr>
          <p:nvPr>
            <p:ph type="title"/>
          </p:nvPr>
        </p:nvSpPr>
        <p:spPr/>
        <p:txBody>
          <a:bodyPr/>
          <a:lstStyle/>
          <a:p>
            <a:r>
              <a:rPr lang="en-GB" dirty="0"/>
              <a:t>Widespread prejudice against the Roma</a:t>
            </a:r>
            <a:endParaRPr lang="el-G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περιεχομένου"/>
          <p:cNvSpPr>
            <a:spLocks noGrp="1"/>
          </p:cNvSpPr>
          <p:nvPr>
            <p:ph idx="1"/>
          </p:nvPr>
        </p:nvSpPr>
        <p:spPr>
          <a:xfrm>
            <a:off x="152401" y="1600200"/>
            <a:ext cx="8763000" cy="4953000"/>
          </a:xfrm>
        </p:spPr>
        <p:txBody>
          <a:bodyPr>
            <a:normAutofit fontScale="92500" lnSpcReduction="20000"/>
          </a:bodyPr>
          <a:lstStyle/>
          <a:p>
            <a:pPr marL="45720" indent="0" algn="ctr">
              <a:buNone/>
            </a:pPr>
            <a:r>
              <a:rPr lang="en-GB" dirty="0">
                <a:solidFill>
                  <a:schemeClr val="tx1"/>
                </a:solidFill>
              </a:rPr>
              <a:t>A pernicious cascade effect</a:t>
            </a:r>
          </a:p>
          <a:p>
            <a:pPr marL="45720" indent="0">
              <a:buNone/>
            </a:pPr>
            <a:endParaRPr lang="en-GB" dirty="0">
              <a:solidFill>
                <a:schemeClr val="tx1"/>
              </a:solidFill>
            </a:endParaRPr>
          </a:p>
          <a:p>
            <a:pPr marL="45720" indent="0">
              <a:buNone/>
            </a:pPr>
            <a:r>
              <a:rPr lang="en-GB" dirty="0">
                <a:solidFill>
                  <a:schemeClr val="tx1"/>
                </a:solidFill>
              </a:rPr>
              <a:t>            The usual access to justice problems are exacerbated by:</a:t>
            </a:r>
          </a:p>
          <a:p>
            <a:pPr algn="just">
              <a:buNone/>
            </a:pPr>
            <a:endParaRPr lang="en-GB" dirty="0">
              <a:solidFill>
                <a:schemeClr val="tx1"/>
              </a:solidFill>
            </a:endParaRPr>
          </a:p>
          <a:p>
            <a:pPr algn="just">
              <a:buNone/>
            </a:pPr>
            <a:r>
              <a:rPr lang="en-GB" dirty="0">
                <a:solidFill>
                  <a:schemeClr val="tx1"/>
                </a:solidFill>
              </a:rPr>
              <a:t>   - Lack of a political / social constituency supporting the Roma (as opposed to other vulnerable groups e.g. immigrants / asylum seekers) – very important not only in initiating SL but also in ensuring the monitoring of the implementation of judgments. </a:t>
            </a:r>
          </a:p>
          <a:p>
            <a:pPr algn="just">
              <a:buNone/>
            </a:pPr>
            <a:endParaRPr lang="en-GB" dirty="0">
              <a:solidFill>
                <a:schemeClr val="tx1"/>
              </a:solidFill>
            </a:endParaRPr>
          </a:p>
          <a:p>
            <a:pPr algn="just">
              <a:buNone/>
            </a:pPr>
            <a:r>
              <a:rPr lang="en-GB" dirty="0">
                <a:solidFill>
                  <a:schemeClr val="tx1"/>
                </a:solidFill>
              </a:rPr>
              <a:t>   - National CSOs not interested in supporting Roma because a) they might themselves be prejudiced against them b) might be unwilling to “go on the bat” for Roma against local societies; similar concerns for donors, </a:t>
            </a:r>
            <a:r>
              <a:rPr lang="en-GB" dirty="0" err="1">
                <a:solidFill>
                  <a:schemeClr val="tx1"/>
                </a:solidFill>
              </a:rPr>
              <a:t>esp</a:t>
            </a:r>
            <a:r>
              <a:rPr lang="en-GB" dirty="0">
                <a:solidFill>
                  <a:schemeClr val="tx1"/>
                </a:solidFill>
              </a:rPr>
              <a:t> in developing countries where other projects might be considered more important.  </a:t>
            </a:r>
          </a:p>
          <a:p>
            <a:pPr algn="just">
              <a:buNone/>
            </a:pPr>
            <a:endParaRPr lang="en-GB" dirty="0">
              <a:solidFill>
                <a:schemeClr val="tx1"/>
              </a:solidFill>
            </a:endParaRPr>
          </a:p>
          <a:p>
            <a:pPr algn="just">
              <a:buNone/>
            </a:pPr>
            <a:r>
              <a:rPr lang="en-GB" dirty="0">
                <a:solidFill>
                  <a:schemeClr val="tx1"/>
                </a:solidFill>
              </a:rPr>
              <a:t>     Legal aid lawyers / pro bono legal firms unlikely to take up cases from such an unpopular social group (or provide merely pro forma legal aid). </a:t>
            </a:r>
            <a:endParaRPr lang="el-GR" dirty="0">
              <a:solidFill>
                <a:schemeClr val="tx1"/>
              </a:solidFill>
            </a:endParaRPr>
          </a:p>
        </p:txBody>
      </p:sp>
      <p:sp>
        <p:nvSpPr>
          <p:cNvPr id="3" name="2 - Τίτλος"/>
          <p:cNvSpPr>
            <a:spLocks noGrp="1"/>
          </p:cNvSpPr>
          <p:nvPr>
            <p:ph type="title"/>
          </p:nvPr>
        </p:nvSpPr>
        <p:spPr/>
        <p:txBody>
          <a:bodyPr/>
          <a:lstStyle/>
          <a:p>
            <a:r>
              <a:rPr lang="en-GB" dirty="0"/>
              <a:t>Widespread prejudice against the Roma</a:t>
            </a:r>
            <a:endParaRPr lang="el-G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περιεχομένου"/>
          <p:cNvSpPr>
            <a:spLocks noGrp="1"/>
          </p:cNvSpPr>
          <p:nvPr>
            <p:ph idx="1"/>
          </p:nvPr>
        </p:nvSpPr>
        <p:spPr>
          <a:xfrm>
            <a:off x="152401" y="1600200"/>
            <a:ext cx="8763000" cy="4953000"/>
          </a:xfrm>
        </p:spPr>
        <p:txBody>
          <a:bodyPr>
            <a:normAutofit fontScale="92500" lnSpcReduction="10000"/>
          </a:bodyPr>
          <a:lstStyle/>
          <a:p>
            <a:pPr marL="45720" indent="0" algn="just">
              <a:buNone/>
            </a:pPr>
            <a:r>
              <a:rPr lang="en-GB" dirty="0"/>
              <a:t> </a:t>
            </a:r>
            <a:r>
              <a:rPr lang="en-GB" dirty="0">
                <a:solidFill>
                  <a:schemeClr val="tx1"/>
                </a:solidFill>
              </a:rPr>
              <a:t>- Privately retained lawyers might decline to represent Roma / represent them perfunctorily for fear of retribution even by judges prejudiced against the Roma (L.P. and </a:t>
            </a:r>
            <a:r>
              <a:rPr lang="en-GB" dirty="0" err="1">
                <a:solidFill>
                  <a:schemeClr val="tx1"/>
                </a:solidFill>
              </a:rPr>
              <a:t>Carvalho</a:t>
            </a:r>
            <a:r>
              <a:rPr lang="en-GB" dirty="0">
                <a:solidFill>
                  <a:schemeClr val="tx1"/>
                </a:solidFill>
              </a:rPr>
              <a:t> v. Portugal, nos. 24845/13 and 49103/15, 2019). </a:t>
            </a:r>
          </a:p>
          <a:p>
            <a:pPr marL="45720" indent="0" algn="just">
              <a:buNone/>
            </a:pPr>
            <a:endParaRPr lang="en-GB" dirty="0">
              <a:solidFill>
                <a:schemeClr val="tx1"/>
              </a:solidFill>
            </a:endParaRPr>
          </a:p>
          <a:p>
            <a:pPr marL="45720" indent="0" algn="just">
              <a:buNone/>
            </a:pPr>
            <a:r>
              <a:rPr lang="en-GB" dirty="0">
                <a:solidFill>
                  <a:schemeClr val="tx1"/>
                </a:solidFill>
              </a:rPr>
              <a:t> - Domestic courts might also be prejudiced against the Roma (L.P. and </a:t>
            </a:r>
            <a:r>
              <a:rPr lang="en-GB" dirty="0" err="1">
                <a:solidFill>
                  <a:schemeClr val="tx1"/>
                </a:solidFill>
              </a:rPr>
              <a:t>Carvalho</a:t>
            </a:r>
            <a:r>
              <a:rPr lang="en-GB" dirty="0">
                <a:solidFill>
                  <a:schemeClr val="tx1"/>
                </a:solidFill>
              </a:rPr>
              <a:t>, op. </a:t>
            </a:r>
            <a:r>
              <a:rPr lang="en-GB" dirty="0" err="1">
                <a:solidFill>
                  <a:schemeClr val="tx1"/>
                </a:solidFill>
              </a:rPr>
              <a:t>cit</a:t>
            </a:r>
            <a:r>
              <a:rPr lang="en-GB" dirty="0">
                <a:solidFill>
                  <a:schemeClr val="tx1"/>
                </a:solidFill>
              </a:rPr>
              <a:t>, where the domestic court considered explicitly racist statements as “excessive” and “superfluous”, </a:t>
            </a:r>
            <a:r>
              <a:rPr lang="en-GB" dirty="0" err="1">
                <a:solidFill>
                  <a:schemeClr val="tx1"/>
                </a:solidFill>
              </a:rPr>
              <a:t>Todorova</a:t>
            </a:r>
            <a:r>
              <a:rPr lang="en-GB" dirty="0">
                <a:solidFill>
                  <a:schemeClr val="tx1"/>
                </a:solidFill>
              </a:rPr>
              <a:t> v. Bulgaria, no. 37193/07, 2010).</a:t>
            </a:r>
          </a:p>
          <a:p>
            <a:pPr marL="45720" indent="0" algn="just">
              <a:buNone/>
            </a:pPr>
            <a:endParaRPr lang="en-GB" dirty="0">
              <a:solidFill>
                <a:schemeClr val="tx1"/>
              </a:solidFill>
            </a:endParaRPr>
          </a:p>
          <a:p>
            <a:pPr marL="45720" indent="0" algn="just">
              <a:buNone/>
            </a:pPr>
            <a:r>
              <a:rPr lang="en-GB" dirty="0">
                <a:solidFill>
                  <a:schemeClr val="tx1"/>
                </a:solidFill>
              </a:rPr>
              <a:t>- Particularly regarding housing, the challenges faced by Roma communities are pretty complex and unique (impossibility of regularising their residences thus increasing the likelihood of their eviction / ineffective domestic legal framework focusing on the formal lawfulness of an eviction measure and not on its proportionality, any “collateral” legal action that might have to be undertaken e.g. complaints against police misconduct).  </a:t>
            </a:r>
          </a:p>
        </p:txBody>
      </p:sp>
      <p:sp>
        <p:nvSpPr>
          <p:cNvPr id="3" name="2 - Τίτλος"/>
          <p:cNvSpPr>
            <a:spLocks noGrp="1"/>
          </p:cNvSpPr>
          <p:nvPr>
            <p:ph type="title"/>
          </p:nvPr>
        </p:nvSpPr>
        <p:spPr/>
        <p:txBody>
          <a:bodyPr/>
          <a:lstStyle/>
          <a:p>
            <a:r>
              <a:rPr lang="en-GB" dirty="0"/>
              <a:t>Widespread prejudice against the Roma</a:t>
            </a:r>
            <a:endParaRPr lang="el-GR" dirty="0"/>
          </a:p>
        </p:txBody>
      </p:sp>
    </p:spTree>
    <p:extLst>
      <p:ext uri="{BB962C8B-B14F-4D97-AF65-F5344CB8AC3E}">
        <p14:creationId xmlns:p14="http://schemas.microsoft.com/office/powerpoint/2010/main" val="30263570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περιεχομένου"/>
          <p:cNvSpPr>
            <a:spLocks noGrp="1"/>
          </p:cNvSpPr>
          <p:nvPr>
            <p:ph idx="1"/>
          </p:nvPr>
        </p:nvSpPr>
        <p:spPr>
          <a:xfrm>
            <a:off x="152401" y="1600200"/>
            <a:ext cx="8763000" cy="4953000"/>
          </a:xfrm>
        </p:spPr>
        <p:txBody>
          <a:bodyPr>
            <a:normAutofit/>
          </a:bodyPr>
          <a:lstStyle/>
          <a:p>
            <a:pPr marL="45720" indent="0" algn="just">
              <a:buNone/>
            </a:pPr>
            <a:r>
              <a:rPr lang="en-GB" dirty="0">
                <a:solidFill>
                  <a:schemeClr val="tx1"/>
                </a:solidFill>
              </a:rPr>
              <a:t> Composed of former national judges / lawyers, international courts might also be prejudiced against (or at least not well informed about the challenges faced by) Roma. </a:t>
            </a:r>
          </a:p>
          <a:p>
            <a:pPr marL="45720" indent="0" algn="just">
              <a:buNone/>
            </a:pPr>
            <a:endParaRPr lang="en-GB" dirty="0">
              <a:solidFill>
                <a:schemeClr val="tx1"/>
              </a:solidFill>
            </a:endParaRPr>
          </a:p>
          <a:p>
            <a:pPr algn="just">
              <a:buFontTx/>
              <a:buChar char="-"/>
            </a:pPr>
            <a:r>
              <a:rPr lang="en-GB" dirty="0">
                <a:solidFill>
                  <a:schemeClr val="tx1"/>
                </a:solidFill>
              </a:rPr>
              <a:t>D.H. and Others v. the Czech Republic (GC, 57325/00, 2007), 4 out of the 17 judges of the Grand Chamber sought to </a:t>
            </a:r>
            <a:r>
              <a:rPr lang="en-GB" dirty="0" err="1">
                <a:solidFill>
                  <a:schemeClr val="tx1"/>
                </a:solidFill>
              </a:rPr>
              <a:t>relativise</a:t>
            </a:r>
            <a:r>
              <a:rPr lang="en-GB" dirty="0">
                <a:solidFill>
                  <a:schemeClr val="tx1"/>
                </a:solidFill>
              </a:rPr>
              <a:t> the situation of Roma in the Czech Republic, put in question the motives of the applicants’ legal representatives and suggest that other considerations were at play. </a:t>
            </a:r>
          </a:p>
          <a:p>
            <a:pPr algn="just">
              <a:buFontTx/>
              <a:buChar char="-"/>
            </a:pPr>
            <a:endParaRPr lang="en-GB" dirty="0">
              <a:solidFill>
                <a:schemeClr val="tx1"/>
              </a:solidFill>
            </a:endParaRPr>
          </a:p>
          <a:p>
            <a:pPr algn="just">
              <a:buFontTx/>
              <a:buChar char="-"/>
            </a:pPr>
            <a:r>
              <a:rPr lang="en-GB" dirty="0" err="1">
                <a:solidFill>
                  <a:schemeClr val="tx1"/>
                </a:solidFill>
              </a:rPr>
              <a:t>Orsus</a:t>
            </a:r>
            <a:r>
              <a:rPr lang="en-GB" dirty="0">
                <a:solidFill>
                  <a:schemeClr val="tx1"/>
                </a:solidFill>
              </a:rPr>
              <a:t> and Others v Croatia (GC, no. 15766/03, 2010): a full 8 out of 17 judges of the Grand Chamber found no discrimination on what was an open and shut indirect discrimination case and lamented the failure to take into consideration “the interests of the Croatian-speaking children to progress properly at school.”</a:t>
            </a:r>
          </a:p>
        </p:txBody>
      </p:sp>
      <p:sp>
        <p:nvSpPr>
          <p:cNvPr id="3" name="2 - Τίτλος"/>
          <p:cNvSpPr>
            <a:spLocks noGrp="1"/>
          </p:cNvSpPr>
          <p:nvPr>
            <p:ph type="title"/>
          </p:nvPr>
        </p:nvSpPr>
        <p:spPr/>
        <p:txBody>
          <a:bodyPr/>
          <a:lstStyle/>
          <a:p>
            <a:r>
              <a:rPr lang="en-GB" sz="3000" dirty="0"/>
              <a:t>Strategic litigation before international tribunals: incomplete victories</a:t>
            </a:r>
            <a:endParaRPr lang="el-GR" sz="3000" dirty="0"/>
          </a:p>
        </p:txBody>
      </p:sp>
    </p:spTree>
    <p:extLst>
      <p:ext uri="{BB962C8B-B14F-4D97-AF65-F5344CB8AC3E}">
        <p14:creationId xmlns:p14="http://schemas.microsoft.com/office/powerpoint/2010/main" val="40256526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περιεχομένου"/>
          <p:cNvSpPr>
            <a:spLocks noGrp="1"/>
          </p:cNvSpPr>
          <p:nvPr>
            <p:ph idx="1"/>
          </p:nvPr>
        </p:nvSpPr>
        <p:spPr>
          <a:xfrm>
            <a:off x="152401" y="1600200"/>
            <a:ext cx="8763000" cy="4953000"/>
          </a:xfrm>
        </p:spPr>
        <p:txBody>
          <a:bodyPr>
            <a:normAutofit/>
          </a:bodyPr>
          <a:lstStyle/>
          <a:p>
            <a:pPr marL="45720" indent="0">
              <a:buNone/>
            </a:pPr>
            <a:endParaRPr lang="en-GB" dirty="0"/>
          </a:p>
          <a:p>
            <a:pPr marL="45720" indent="0" algn="just">
              <a:buNone/>
            </a:pPr>
            <a:r>
              <a:rPr lang="en-US" dirty="0">
                <a:solidFill>
                  <a:schemeClr val="tx1"/>
                </a:solidFill>
              </a:rPr>
              <a:t>Contrast the above with the Court’s decision in </a:t>
            </a:r>
            <a:r>
              <a:rPr lang="en-US" i="1" dirty="0" err="1">
                <a:solidFill>
                  <a:schemeClr val="tx1"/>
                </a:solidFill>
              </a:rPr>
              <a:t>Oliari</a:t>
            </a:r>
            <a:r>
              <a:rPr lang="en-US" i="1" dirty="0">
                <a:solidFill>
                  <a:schemeClr val="tx1"/>
                </a:solidFill>
              </a:rPr>
              <a:t> and Others v Italy </a:t>
            </a:r>
            <a:r>
              <a:rPr lang="en-US" dirty="0">
                <a:solidFill>
                  <a:schemeClr val="tx1"/>
                </a:solidFill>
              </a:rPr>
              <a:t>(18766/11 and 36030/11, 2015</a:t>
            </a:r>
            <a:r>
              <a:rPr lang="en-US" i="1" dirty="0">
                <a:solidFill>
                  <a:schemeClr val="tx1"/>
                </a:solidFill>
              </a:rPr>
              <a:t>), </a:t>
            </a:r>
            <a:r>
              <a:rPr lang="en-US" dirty="0">
                <a:solidFill>
                  <a:schemeClr val="tx1"/>
                </a:solidFill>
              </a:rPr>
              <a:t>where the Court </a:t>
            </a:r>
            <a:r>
              <a:rPr lang="en-US" b="1" dirty="0">
                <a:solidFill>
                  <a:schemeClr val="tx1"/>
                </a:solidFill>
              </a:rPr>
              <a:t>unanimously</a:t>
            </a:r>
            <a:r>
              <a:rPr lang="en-US" dirty="0">
                <a:solidFill>
                  <a:schemeClr val="tx1"/>
                </a:solidFill>
              </a:rPr>
              <a:t> found for the applicants (who were asserting their right to enter into a same-sex partnership), with the Court noting with interest that the majority of the Italian population, as shown in a 2011 survey conducted by the Italian Institute for Statistics, was in favor of endowing civil unions between same-sex couples with the same rights and obligations as those flowing from marriage. </a:t>
            </a:r>
          </a:p>
          <a:p>
            <a:pPr marL="45720" indent="0" algn="just">
              <a:buNone/>
            </a:pPr>
            <a:endParaRPr lang="en-US" dirty="0">
              <a:solidFill>
                <a:schemeClr val="tx1"/>
              </a:solidFill>
            </a:endParaRPr>
          </a:p>
          <a:p>
            <a:pPr marL="45720" indent="0" algn="just">
              <a:buNone/>
            </a:pPr>
            <a:r>
              <a:rPr lang="en-US" dirty="0">
                <a:solidFill>
                  <a:schemeClr val="tx1"/>
                </a:solidFill>
              </a:rPr>
              <a:t>There were no references to any “particularities” by LGBTIQ persons. </a:t>
            </a:r>
            <a:endParaRPr lang="en-GB" dirty="0">
              <a:solidFill>
                <a:schemeClr val="tx1"/>
              </a:solidFill>
            </a:endParaRPr>
          </a:p>
        </p:txBody>
      </p:sp>
      <p:sp>
        <p:nvSpPr>
          <p:cNvPr id="3" name="2 - Τίτλος"/>
          <p:cNvSpPr>
            <a:spLocks noGrp="1"/>
          </p:cNvSpPr>
          <p:nvPr>
            <p:ph type="title"/>
          </p:nvPr>
        </p:nvSpPr>
        <p:spPr/>
        <p:txBody>
          <a:bodyPr/>
          <a:lstStyle/>
          <a:p>
            <a:r>
              <a:rPr lang="en-GB" sz="3000" dirty="0"/>
              <a:t>Strategic litigation before international tribunals: incomplete victories</a:t>
            </a:r>
            <a:endParaRPr lang="el-GR" sz="3000" dirty="0"/>
          </a:p>
        </p:txBody>
      </p:sp>
    </p:spTree>
    <p:extLst>
      <p:ext uri="{BB962C8B-B14F-4D97-AF65-F5344CB8AC3E}">
        <p14:creationId xmlns:p14="http://schemas.microsoft.com/office/powerpoint/2010/main" val="35629867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περιεχομένου"/>
          <p:cNvSpPr>
            <a:spLocks noGrp="1"/>
          </p:cNvSpPr>
          <p:nvPr>
            <p:ph idx="1"/>
          </p:nvPr>
        </p:nvSpPr>
        <p:spPr>
          <a:xfrm>
            <a:off x="152401" y="1600200"/>
            <a:ext cx="8763000" cy="4953000"/>
          </a:xfrm>
        </p:spPr>
        <p:txBody>
          <a:bodyPr>
            <a:normAutofit lnSpcReduction="10000"/>
          </a:bodyPr>
          <a:lstStyle/>
          <a:p>
            <a:pPr marL="45720" indent="0" algn="just">
              <a:buNone/>
            </a:pPr>
            <a:r>
              <a:rPr lang="en-GB" dirty="0">
                <a:solidFill>
                  <a:schemeClr val="tx1"/>
                </a:solidFill>
              </a:rPr>
              <a:t>Roma housing cases: </a:t>
            </a:r>
          </a:p>
          <a:p>
            <a:pPr marL="45720" indent="0" algn="just">
              <a:buNone/>
            </a:pPr>
            <a:endParaRPr lang="en-GB" dirty="0">
              <a:solidFill>
                <a:schemeClr val="tx1"/>
              </a:solidFill>
            </a:endParaRPr>
          </a:p>
          <a:p>
            <a:pPr marL="45720" indent="0" algn="just">
              <a:buNone/>
            </a:pPr>
            <a:r>
              <a:rPr lang="en-GB" dirty="0">
                <a:solidFill>
                  <a:schemeClr val="tx1"/>
                </a:solidFill>
              </a:rPr>
              <a:t>In all three major ones (</a:t>
            </a:r>
            <a:r>
              <a:rPr lang="en-GB" dirty="0" err="1">
                <a:solidFill>
                  <a:schemeClr val="tx1"/>
                </a:solidFill>
              </a:rPr>
              <a:t>Yordanova</a:t>
            </a:r>
            <a:r>
              <a:rPr lang="en-GB" dirty="0">
                <a:solidFill>
                  <a:schemeClr val="tx1"/>
                </a:solidFill>
              </a:rPr>
              <a:t> and Others v. Bulgaria, no 25446/06, 2012,  </a:t>
            </a:r>
            <a:r>
              <a:rPr lang="en-GB" dirty="0" err="1">
                <a:solidFill>
                  <a:schemeClr val="tx1"/>
                </a:solidFill>
              </a:rPr>
              <a:t>Winterstein</a:t>
            </a:r>
            <a:r>
              <a:rPr lang="en-GB" dirty="0">
                <a:solidFill>
                  <a:schemeClr val="tx1"/>
                </a:solidFill>
              </a:rPr>
              <a:t> and Others v. France, no 27013/07, 2013, and </a:t>
            </a:r>
            <a:r>
              <a:rPr lang="en-GB" dirty="0" err="1">
                <a:solidFill>
                  <a:schemeClr val="tx1"/>
                </a:solidFill>
              </a:rPr>
              <a:t>Bagdonavicius</a:t>
            </a:r>
            <a:r>
              <a:rPr lang="en-GB" dirty="0">
                <a:solidFill>
                  <a:schemeClr val="tx1"/>
                </a:solidFill>
              </a:rPr>
              <a:t> and Others v. Russia, no 19841/06, 2016) the Court declined to examine whether the prospective / actual evictions of the applicants were discriminatory, even though there was more than ample evidence of what could be considered direct discrimination regarding two of them (</a:t>
            </a:r>
            <a:r>
              <a:rPr lang="en-GB" dirty="0" err="1">
                <a:solidFill>
                  <a:schemeClr val="tx1"/>
                </a:solidFill>
              </a:rPr>
              <a:t>Yordanova</a:t>
            </a:r>
            <a:r>
              <a:rPr lang="en-GB" dirty="0">
                <a:solidFill>
                  <a:schemeClr val="tx1"/>
                </a:solidFill>
              </a:rPr>
              <a:t> and </a:t>
            </a:r>
            <a:r>
              <a:rPr lang="en-GB" dirty="0" err="1">
                <a:solidFill>
                  <a:schemeClr val="tx1"/>
                </a:solidFill>
              </a:rPr>
              <a:t>Bagdonavicius</a:t>
            </a:r>
            <a:r>
              <a:rPr lang="en-GB" dirty="0">
                <a:solidFill>
                  <a:schemeClr val="tx1"/>
                </a:solidFill>
              </a:rPr>
              <a:t>) and indirect regarding </a:t>
            </a:r>
            <a:r>
              <a:rPr lang="en-GB" dirty="0" err="1">
                <a:solidFill>
                  <a:schemeClr val="tx1"/>
                </a:solidFill>
              </a:rPr>
              <a:t>Winterstein</a:t>
            </a:r>
            <a:r>
              <a:rPr lang="en-GB" dirty="0">
                <a:solidFill>
                  <a:schemeClr val="tx1"/>
                </a:solidFill>
              </a:rPr>
              <a:t>. Interestingly there were only two dissenting opinions to that effect in all three cases. </a:t>
            </a:r>
          </a:p>
          <a:p>
            <a:pPr marL="45720" indent="0" algn="just">
              <a:buNone/>
            </a:pPr>
            <a:endParaRPr lang="en-GB" dirty="0">
              <a:solidFill>
                <a:schemeClr val="tx1"/>
              </a:solidFill>
            </a:endParaRPr>
          </a:p>
          <a:p>
            <a:pPr marL="45720" indent="0" algn="just">
              <a:buNone/>
            </a:pPr>
            <a:r>
              <a:rPr lang="en-GB" dirty="0">
                <a:solidFill>
                  <a:schemeClr val="tx1"/>
                </a:solidFill>
              </a:rPr>
              <a:t>Rather oddly, the European Court has been less reluctant to identify discrimination (both direct and indirect) against the Roma in Roma police brutality / right to education cases.</a:t>
            </a:r>
          </a:p>
        </p:txBody>
      </p:sp>
      <p:sp>
        <p:nvSpPr>
          <p:cNvPr id="3" name="2 - Τίτλος"/>
          <p:cNvSpPr>
            <a:spLocks noGrp="1"/>
          </p:cNvSpPr>
          <p:nvPr>
            <p:ph type="title"/>
          </p:nvPr>
        </p:nvSpPr>
        <p:spPr/>
        <p:txBody>
          <a:bodyPr/>
          <a:lstStyle/>
          <a:p>
            <a:r>
              <a:rPr lang="en-GB" sz="3000" dirty="0"/>
              <a:t>Strategic litigation before international tribunals: incomplete victories</a:t>
            </a:r>
            <a:endParaRPr lang="el-GR" sz="3000" dirty="0"/>
          </a:p>
        </p:txBody>
      </p:sp>
    </p:spTree>
    <p:extLst>
      <p:ext uri="{BB962C8B-B14F-4D97-AF65-F5344CB8AC3E}">
        <p14:creationId xmlns:p14="http://schemas.microsoft.com/office/powerpoint/2010/main" val="22446456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περιεχομένου"/>
          <p:cNvSpPr>
            <a:spLocks noGrp="1"/>
          </p:cNvSpPr>
          <p:nvPr>
            <p:ph idx="1"/>
          </p:nvPr>
        </p:nvSpPr>
        <p:spPr>
          <a:xfrm>
            <a:off x="152401" y="1600200"/>
            <a:ext cx="8763000" cy="5105400"/>
          </a:xfrm>
        </p:spPr>
        <p:txBody>
          <a:bodyPr>
            <a:normAutofit fontScale="92500" lnSpcReduction="20000"/>
          </a:bodyPr>
          <a:lstStyle/>
          <a:p>
            <a:pPr marL="45720" indent="0">
              <a:buNone/>
            </a:pPr>
            <a:r>
              <a:rPr lang="en-GB" dirty="0">
                <a:solidFill>
                  <a:schemeClr val="tx1"/>
                </a:solidFill>
              </a:rPr>
              <a:t>                      A note on damages and costs and expenses:</a:t>
            </a:r>
          </a:p>
          <a:p>
            <a:pPr marL="45720" indent="0">
              <a:buNone/>
            </a:pPr>
            <a:endParaRPr lang="en-GB" dirty="0">
              <a:solidFill>
                <a:schemeClr val="tx1"/>
              </a:solidFill>
            </a:endParaRPr>
          </a:p>
          <a:p>
            <a:pPr marL="45720" indent="0">
              <a:buNone/>
            </a:pPr>
            <a:r>
              <a:rPr lang="en-GB" dirty="0">
                <a:solidFill>
                  <a:schemeClr val="tx1"/>
                </a:solidFill>
              </a:rPr>
              <a:t>D.H. and Others v. the Czech Republic: 4,000 EUR per applicant</a:t>
            </a:r>
          </a:p>
          <a:p>
            <a:pPr marL="45720" indent="0">
              <a:buNone/>
            </a:pPr>
            <a:r>
              <a:rPr lang="en-GB" dirty="0" err="1">
                <a:solidFill>
                  <a:schemeClr val="tx1"/>
                </a:solidFill>
              </a:rPr>
              <a:t>Orsus</a:t>
            </a:r>
            <a:r>
              <a:rPr lang="en-GB" dirty="0">
                <a:solidFill>
                  <a:schemeClr val="tx1"/>
                </a:solidFill>
              </a:rPr>
              <a:t> and Others v. Croatia: 4,500 EUR per applicant</a:t>
            </a:r>
          </a:p>
          <a:p>
            <a:pPr marL="45720" indent="0">
              <a:buNone/>
            </a:pPr>
            <a:r>
              <a:rPr lang="en-GB" dirty="0" err="1">
                <a:solidFill>
                  <a:schemeClr val="tx1"/>
                </a:solidFill>
              </a:rPr>
              <a:t>Sampanis</a:t>
            </a:r>
            <a:r>
              <a:rPr lang="en-GB" dirty="0">
                <a:solidFill>
                  <a:schemeClr val="tx1"/>
                </a:solidFill>
              </a:rPr>
              <a:t> and Others v. Greece (no. 32526/05, 2008): 6,000 EUR </a:t>
            </a:r>
            <a:r>
              <a:rPr lang="en-GB" dirty="0" err="1">
                <a:solidFill>
                  <a:schemeClr val="tx1"/>
                </a:solidFill>
              </a:rPr>
              <a:t>Sampani</a:t>
            </a:r>
            <a:r>
              <a:rPr lang="en-GB" dirty="0">
                <a:solidFill>
                  <a:schemeClr val="tx1"/>
                </a:solidFill>
              </a:rPr>
              <a:t> and Others v. Greece (no. 59608/09, 2012): 1,000 EUR </a:t>
            </a:r>
            <a:r>
              <a:rPr lang="en-GB" b="1" i="1" dirty="0">
                <a:solidFill>
                  <a:schemeClr val="tx1"/>
                </a:solidFill>
              </a:rPr>
              <a:t>per family</a:t>
            </a:r>
            <a:r>
              <a:rPr lang="en-GB" i="1" dirty="0">
                <a:solidFill>
                  <a:schemeClr val="tx1"/>
                </a:solidFill>
              </a:rPr>
              <a:t> </a:t>
            </a:r>
            <a:r>
              <a:rPr lang="en-GB" dirty="0">
                <a:solidFill>
                  <a:schemeClr val="tx1"/>
                </a:solidFill>
              </a:rPr>
              <a:t>of applicants (some of whom had more than one child)</a:t>
            </a:r>
          </a:p>
          <a:p>
            <a:pPr marL="45720" indent="0">
              <a:buNone/>
            </a:pPr>
            <a:r>
              <a:rPr lang="en-GB" dirty="0" err="1">
                <a:solidFill>
                  <a:schemeClr val="tx1"/>
                </a:solidFill>
              </a:rPr>
              <a:t>Lavida</a:t>
            </a:r>
            <a:r>
              <a:rPr lang="en-GB" dirty="0">
                <a:solidFill>
                  <a:schemeClr val="tx1"/>
                </a:solidFill>
              </a:rPr>
              <a:t> and others v. Greece (no. 7973/10, 2013): same</a:t>
            </a:r>
          </a:p>
          <a:p>
            <a:pPr marL="45720" indent="0">
              <a:buNone/>
            </a:pPr>
            <a:endParaRPr lang="en-GB" dirty="0">
              <a:solidFill>
                <a:schemeClr val="tx1"/>
              </a:solidFill>
            </a:endParaRPr>
          </a:p>
          <a:p>
            <a:pPr marL="45720" indent="0" algn="just">
              <a:buNone/>
            </a:pPr>
            <a:r>
              <a:rPr lang="en-GB" dirty="0">
                <a:solidFill>
                  <a:schemeClr val="tx1"/>
                </a:solidFill>
              </a:rPr>
              <a:t>Costs and expenses ranged from 10,000 EUR (D.H., </a:t>
            </a:r>
            <a:r>
              <a:rPr lang="en-GB" dirty="0" err="1">
                <a:solidFill>
                  <a:schemeClr val="tx1"/>
                </a:solidFill>
              </a:rPr>
              <a:t>Orsus</a:t>
            </a:r>
            <a:r>
              <a:rPr lang="en-GB" dirty="0">
                <a:solidFill>
                  <a:schemeClr val="tx1"/>
                </a:solidFill>
              </a:rPr>
              <a:t>) to 2,000 EUR (the Greek cases), regardless of the number of lawyers involved or the work carried out. </a:t>
            </a:r>
          </a:p>
          <a:p>
            <a:pPr marL="45720" indent="0">
              <a:buNone/>
            </a:pPr>
            <a:endParaRPr lang="en-GB" dirty="0">
              <a:solidFill>
                <a:schemeClr val="tx1"/>
              </a:solidFill>
            </a:endParaRPr>
          </a:p>
          <a:p>
            <a:pPr marL="45720" indent="0" algn="just">
              <a:buNone/>
            </a:pPr>
            <a:r>
              <a:rPr lang="en-GB" dirty="0">
                <a:solidFill>
                  <a:schemeClr val="tx1"/>
                </a:solidFill>
              </a:rPr>
              <a:t>By contract, in the recent non-Roma education case of </a:t>
            </a:r>
            <a:r>
              <a:rPr lang="en-GB" dirty="0" err="1">
                <a:solidFill>
                  <a:schemeClr val="tx1"/>
                </a:solidFill>
              </a:rPr>
              <a:t>Papageorgiou</a:t>
            </a:r>
            <a:r>
              <a:rPr lang="en-GB" dirty="0">
                <a:solidFill>
                  <a:schemeClr val="tx1"/>
                </a:solidFill>
              </a:rPr>
              <a:t> and Others v. Greece case (nos. 4762/18 and 6140/18, 2019) each applicant family (with only one affected child) received 8,000 EUR in damages and the full amount in costs they asked for the domestic proceedings. </a:t>
            </a:r>
          </a:p>
        </p:txBody>
      </p:sp>
      <p:sp>
        <p:nvSpPr>
          <p:cNvPr id="3" name="2 - Τίτλος"/>
          <p:cNvSpPr>
            <a:spLocks noGrp="1"/>
          </p:cNvSpPr>
          <p:nvPr>
            <p:ph type="title"/>
          </p:nvPr>
        </p:nvSpPr>
        <p:spPr/>
        <p:txBody>
          <a:bodyPr/>
          <a:lstStyle/>
          <a:p>
            <a:r>
              <a:rPr lang="en-GB" sz="3000" dirty="0"/>
              <a:t>Strategic litigation before international tribunals: incomplete victories</a:t>
            </a:r>
            <a:endParaRPr lang="el-GR" sz="3000" dirty="0"/>
          </a:p>
        </p:txBody>
      </p:sp>
    </p:spTree>
    <p:extLst>
      <p:ext uri="{BB962C8B-B14F-4D97-AF65-F5344CB8AC3E}">
        <p14:creationId xmlns:p14="http://schemas.microsoft.com/office/powerpoint/2010/main" val="384051185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Essential">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Grid">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Grid</Template>
  <TotalTime>8346</TotalTime>
  <Words>1483</Words>
  <Application>Microsoft Office PowerPoint</Application>
  <PresentationFormat>On-screen Show (4:3)</PresentationFormat>
  <Paragraphs>89</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Calibri</vt:lpstr>
      <vt:lpstr>Franklin Gothic Medium</vt:lpstr>
      <vt:lpstr>Wingdings</vt:lpstr>
      <vt:lpstr>Wingdings 2</vt:lpstr>
      <vt:lpstr>Grid</vt:lpstr>
      <vt:lpstr>three steps forward and two steps backwards: an echternach procession in roma housing rights strategic litigation</vt:lpstr>
      <vt:lpstr>Failing successfully or succeeding in failing?</vt:lpstr>
      <vt:lpstr>Widespread prejudice against the Roma</vt:lpstr>
      <vt:lpstr>Widespread prejudice against the Roma</vt:lpstr>
      <vt:lpstr>Widespread prejudice against the Roma</vt:lpstr>
      <vt:lpstr>Strategic litigation before international tribunals: incomplete victories</vt:lpstr>
      <vt:lpstr>Strategic litigation before international tribunals: incomplete victories</vt:lpstr>
      <vt:lpstr>Strategic litigation before international tribunals: incomplete victories</vt:lpstr>
      <vt:lpstr>Strategic litigation before international tribunals: incomplete victories</vt:lpstr>
      <vt:lpstr>The last hurdle: the committee of ministers</vt:lpstr>
      <vt:lpstr>And yet…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introduction on the right to housing, with a focus on Roma / Travellers housing jurisprudence before the European Court of Human Rights</dc:title>
  <dc:creator>Dorian Matlija</dc:creator>
  <cp:lastModifiedBy>Ivette Groenendijk</cp:lastModifiedBy>
  <cp:revision>472</cp:revision>
  <cp:lastPrinted>2019-11-25T09:02:29Z</cp:lastPrinted>
  <dcterms:created xsi:type="dcterms:W3CDTF">2014-11-30T16:25:39Z</dcterms:created>
  <dcterms:modified xsi:type="dcterms:W3CDTF">2019-11-25T09:41:20Z</dcterms:modified>
</cp:coreProperties>
</file>