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9"/>
  </p:notesMasterIdLst>
  <p:handoutMasterIdLst>
    <p:handoutMasterId r:id="rId20"/>
  </p:handoutMasterIdLst>
  <p:sldIdLst>
    <p:sldId id="284" r:id="rId2"/>
    <p:sldId id="288" r:id="rId3"/>
    <p:sldId id="290" r:id="rId4"/>
    <p:sldId id="292" r:id="rId5"/>
    <p:sldId id="301" r:id="rId6"/>
    <p:sldId id="302" r:id="rId7"/>
    <p:sldId id="289" r:id="rId8"/>
    <p:sldId id="295" r:id="rId9"/>
    <p:sldId id="303" r:id="rId10"/>
    <p:sldId id="298" r:id="rId11"/>
    <p:sldId id="297" r:id="rId12"/>
    <p:sldId id="299" r:id="rId13"/>
    <p:sldId id="304" r:id="rId14"/>
    <p:sldId id="305" r:id="rId15"/>
    <p:sldId id="306" r:id="rId16"/>
    <p:sldId id="307" r:id="rId17"/>
    <p:sldId id="279" r:id="rId18"/>
  </p:sldIdLst>
  <p:sldSz cx="9144000" cy="5143500" type="screen16x9"/>
  <p:notesSz cx="6669088" cy="9926638"/>
  <p:embeddedFontLst>
    <p:embeddedFont>
      <p:font typeface="Dosis Light" panose="020B0604020202020204" charset="0"/>
      <p:regular r:id="rId21"/>
      <p:bold r:id="rId22"/>
    </p:embeddedFont>
    <p:embeddedFont>
      <p:font typeface="Titillium Web Light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BFB7"/>
    <a:srgbClr val="0B87A1"/>
    <a:srgbClr val="4B667F"/>
    <a:srgbClr val="EBD730"/>
    <a:srgbClr val="076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220B471-DFE8-4183-AF39-4FF8C9C6026D}">
  <a:tblStyle styleId="{E220B471-DFE8-4183-AF39-4FF8C9C602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364"/>
    <p:restoredTop sz="94679"/>
  </p:normalViewPr>
  <p:slideViewPr>
    <p:cSldViewPr>
      <p:cViewPr varScale="1">
        <p:scale>
          <a:sx n="138" d="100"/>
          <a:sy n="138" d="100"/>
        </p:scale>
        <p:origin x="354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6E8D0A-3923-402F-AF18-070B3A9C72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8D7573-E5F0-4020-AB62-30E84418D3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2779CD-7282-4F44-8F63-C6E7D0FDAC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CDA86E-F577-48A5-9970-87ED4C744E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2E6C9-4952-4585-AEE7-22FA1093ED6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571511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5" name="Google Shape;385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6" name="Google Shape;3856;g35f391192_029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4969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519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9945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9171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10518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2925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4" name="Google Shape;398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5" name="Google Shape;3985;g35ed75ccf_057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4634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4" name="Google Shape;398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5" name="Google Shape;3985;g35ed75ccf_057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9064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5" name="Google Shape;403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6" name="Google Shape;4036;g35ed75ccf_022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" name="Google Shape;397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4" name="Google Shape;3974;g35ed75ccf_044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289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7859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3353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784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3721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0255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2645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7" name="Google Shape;38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8" name="Google Shape;3868;p:notes"/>
          <p:cNvSpPr txBox="1">
            <a:spLocks noGrp="1"/>
          </p:cNvSpPr>
          <p:nvPr>
            <p:ph type="body" idx="1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8974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28" name="Google Shape;528;p3"/>
          <p:cNvSpPr txBox="1">
            <a:spLocks noGrp="1"/>
          </p:cNvSpPr>
          <p:nvPr>
            <p:ph type="subTitle" idx="1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529" name="Google Shape;529;p3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530" name="Google Shape;530;p3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" name="Google Shape;610;p3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611" name="Google Shape;611;p3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Google Shape;730;p3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731" name="Google Shape;731;p3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" name="Google Shape;940;p3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941" name="Google Shape;941;p3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5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65" name="Google Shape;1565;p5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1566" name="Google Shape;1566;p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Google Shape;1567;p5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5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5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5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5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5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5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5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5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5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5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5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5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5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5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5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5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5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5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5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5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5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5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5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5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5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5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5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5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5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5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5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5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5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5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5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5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5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5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5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5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5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5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5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5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5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5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5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5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5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5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5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4" name="Google Shape;1624;p5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Google Shape;1625;p5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5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5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5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5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5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5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5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5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5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5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5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5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5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5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5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5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5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5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5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5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5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5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5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5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5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5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5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5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5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5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5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5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5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5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5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5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5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5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5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5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Google Shape;1687;p5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Google Shape;1688;p5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5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5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5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5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5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9" name="Google Shape;1789;p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Google Shape;1790;p5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5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5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5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5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5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5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5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5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5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5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5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5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5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5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5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5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5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5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5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0" name="Google Shape;1840;p5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Google Shape;2121;p7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22" name="Google Shape;2122;p7"/>
          <p:cNvSpPr txBox="1">
            <a:spLocks noGrp="1"/>
          </p:cNvSpPr>
          <p:nvPr>
            <p:ph type="body" idx="1"/>
          </p:nvPr>
        </p:nvSpPr>
        <p:spPr>
          <a:xfrm>
            <a:off x="718300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3" name="Google Shape;2123;p7"/>
          <p:cNvSpPr txBox="1">
            <a:spLocks noGrp="1"/>
          </p:cNvSpPr>
          <p:nvPr>
            <p:ph type="body" idx="2"/>
          </p:nvPr>
        </p:nvSpPr>
        <p:spPr>
          <a:xfrm>
            <a:off x="3009263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4" name="Google Shape;2124;p7"/>
          <p:cNvSpPr txBox="1">
            <a:spLocks noGrp="1"/>
          </p:cNvSpPr>
          <p:nvPr>
            <p:ph type="body" idx="3"/>
          </p:nvPr>
        </p:nvSpPr>
        <p:spPr>
          <a:xfrm>
            <a:off x="5300226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grpSp>
        <p:nvGrpSpPr>
          <p:cNvPr id="2125" name="Google Shape;2125;p7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126" name="Google Shape;2126;p7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7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7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7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7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7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7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7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7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7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7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7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7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7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7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7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7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7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7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7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7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7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7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7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7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7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7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7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7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7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7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7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7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7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7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7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7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7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7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7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7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7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7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7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7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7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7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7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7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7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7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3" name="Google Shape;2183;p7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184" name="Google Shape;2184;p7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7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7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7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7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7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7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7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7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7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7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7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7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7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7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7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7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7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7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7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7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7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7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7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7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7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7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7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7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7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7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7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7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7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7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7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7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7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7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7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7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7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7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7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7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7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7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7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7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7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7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7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7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7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7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7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6" name="Google Shape;2246;p7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247" name="Google Shape;2247;p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7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7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7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7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7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7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7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7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7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7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7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7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7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7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7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7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7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7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7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7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7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7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7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7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7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7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7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7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7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7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7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7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7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7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7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7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7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7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7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7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7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7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7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7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7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7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7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7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7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7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7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7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7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7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7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7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7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7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7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7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7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7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7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7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7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7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7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7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7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7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7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7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7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7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7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7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7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7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7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7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7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7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7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7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7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7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7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7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7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7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8" name="Google Shape;2348;p7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349" name="Google Shape;2349;p7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7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7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7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7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7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7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7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7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7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7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7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7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7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7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7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7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7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7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7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7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7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7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7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7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7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7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7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7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7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7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7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7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7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7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7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7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7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7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7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7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7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7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9" name="Google Shape;2399;p7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Google Shape;2401;p8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402" name="Google Shape;2402;p8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Google Shape;2403;p8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8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8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8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8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8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8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8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8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8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8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8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8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8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8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8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8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8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8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8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8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8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8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8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8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8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8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8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8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8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8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8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8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8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8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8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8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8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8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8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8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8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8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8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8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8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8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8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8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8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8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0" name="Google Shape;2460;p8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Google Shape;2461;p8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8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8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8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8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8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8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8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8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8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8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8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8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8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8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8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8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8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8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8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8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8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8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8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8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8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8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8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8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8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8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8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8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8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8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8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8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8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8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8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8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8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8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8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8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8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8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8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8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8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8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8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8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8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8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8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3" name="Google Shape;2523;p8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Google Shape;2524;p8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8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8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8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8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8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8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8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8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8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8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8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8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8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8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8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8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8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8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8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8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8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8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8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8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8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8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8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8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8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8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8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8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8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8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8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8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8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8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8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8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8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8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8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8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8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8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8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8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8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8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8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8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8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8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8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8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8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8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8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8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8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8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8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8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8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8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8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8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8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8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8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8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8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8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8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8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8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8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8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8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8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8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8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8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8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8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8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8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8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8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5" name="Google Shape;2625;p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Google Shape;2626;p8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8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8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8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8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8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8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8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8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8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8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8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8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8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8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8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8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8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8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8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8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8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8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8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8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8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8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8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8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8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8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8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8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8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8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8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8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8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8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8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8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8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8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8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8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6" name="Google Shape;2676;p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solidFill>
          <a:srgbClr val="003B55"/>
        </a:solidFill>
        <a:effectLst/>
      </p:bgPr>
    </p:bg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Google Shape;3231;p1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Google Shape;3232;p11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11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11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11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11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1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11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11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11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11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11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11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11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Google Shape;3245;p11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Google Shape;3246;p11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Google Shape;3247;p1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Google Shape;3248;p11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Google Shape;3249;p11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Google Shape;3250;p11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Google Shape;3251;p11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Google Shape;3252;p11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Google Shape;3253;p11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Google Shape;3254;p11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Google Shape;3255;p11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Google Shape;3256;p11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Google Shape;3257;p1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Google Shape;3258;p11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Google Shape;3259;p11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Google Shape;3260;p11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Google Shape;3261;p11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Google Shape;3262;p11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Google Shape;3263;p11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11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11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Google Shape;3266;p11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1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11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11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11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11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11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11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11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11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11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1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11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11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11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11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11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11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11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11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11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1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11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9" name="Google Shape;3289;p11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Google Shape;3290;p11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11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11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11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11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11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11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1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11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11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11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11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11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11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11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11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11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1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11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11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11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11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11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11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11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11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11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1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11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11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11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11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11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11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11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11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11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1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11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11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11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11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11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11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11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11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11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1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11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11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11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11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11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11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11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11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11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1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11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11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11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11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2" name="Google Shape;3352;p11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Google Shape;3353;p11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11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11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11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1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11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11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11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11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11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11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11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11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11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1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11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11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11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11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11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11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11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11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11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1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11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11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11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11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11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11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11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11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Google Shape;3386;p11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Google Shape;3387;p1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Google Shape;3388;p11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Google Shape;3389;p11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Google Shape;3390;p11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Google Shape;3391;p11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Google Shape;3392;p11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11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11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11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11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1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11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11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11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11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11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11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11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11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11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1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Google Shape;3408;p11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Google Shape;3409;p11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11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11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11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11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11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11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11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1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11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11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11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11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Google Shape;3422;p11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11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11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Google Shape;3425;p11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Google Shape;3426;p11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1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11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11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Google Shape;3430;p11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Google Shape;3431;p11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11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11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11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11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11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Google Shape;3437;p1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Google Shape;3438;p11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11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11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11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Google Shape;3442;p11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Google Shape;3443;p11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11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11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11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Google Shape;3447;p1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Google Shape;3448;p11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11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11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11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11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11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Google Shape;3454;p11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Google Shape;3455;p11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11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1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11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11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11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Google Shape;3461;p11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Google Shape;3462;p11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11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11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Google Shape;3465;p11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Google Shape;3466;p11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1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11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11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11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11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11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11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11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11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11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1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11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11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11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11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11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11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11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11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11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1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11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11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11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11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11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11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11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11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11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1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11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11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11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11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11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11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11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5" name="Google Shape;3505;p1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80BFB7"/>
                </a:solidFill>
              </a:defRPr>
            </a:lvl1pPr>
            <a:lvl2pPr lvl="1">
              <a:buNone/>
              <a:defRPr>
                <a:solidFill>
                  <a:srgbClr val="80BFB7"/>
                </a:solidFill>
              </a:defRPr>
            </a:lvl2pPr>
            <a:lvl3pPr lvl="2">
              <a:buNone/>
              <a:defRPr>
                <a:solidFill>
                  <a:srgbClr val="80BFB7"/>
                </a:solidFill>
              </a:defRPr>
            </a:lvl3pPr>
            <a:lvl4pPr lvl="3">
              <a:buNone/>
              <a:defRPr>
                <a:solidFill>
                  <a:srgbClr val="80BFB7"/>
                </a:solidFill>
              </a:defRPr>
            </a:lvl4pPr>
            <a:lvl5pPr lvl="4">
              <a:buNone/>
              <a:defRPr>
                <a:solidFill>
                  <a:srgbClr val="80BFB7"/>
                </a:solidFill>
              </a:defRPr>
            </a:lvl5pPr>
            <a:lvl6pPr lvl="5">
              <a:buNone/>
              <a:defRPr>
                <a:solidFill>
                  <a:srgbClr val="80BFB7"/>
                </a:solidFill>
              </a:defRPr>
            </a:lvl6pPr>
            <a:lvl7pPr lvl="6">
              <a:buNone/>
              <a:defRPr>
                <a:solidFill>
                  <a:srgbClr val="80BFB7"/>
                </a:solidFill>
              </a:defRPr>
            </a:lvl7pPr>
            <a:lvl8pPr lvl="7">
              <a:buNone/>
              <a:defRPr>
                <a:solidFill>
                  <a:srgbClr val="80BFB7"/>
                </a:solidFill>
              </a:defRPr>
            </a:lvl8pPr>
            <a:lvl9pPr lvl="8">
              <a:buNone/>
              <a:defRPr>
                <a:solidFill>
                  <a:srgbClr val="80BFB7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7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8" name="Google Shape;3858;p16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dirty="0"/>
              <a:t>STRATEGIC LITIGATION IN </a:t>
            </a:r>
            <a:br>
              <a:rPr lang="en" sz="4200" dirty="0"/>
            </a:br>
            <a:r>
              <a:rPr lang="en" sz="4200" dirty="0"/>
              <a:t>EU GENDER EQUALITY LAW</a:t>
            </a:r>
            <a:br>
              <a:rPr lang="en" sz="4200" dirty="0"/>
            </a:br>
            <a:r>
              <a:rPr lang="en" sz="1400" dirty="0"/>
              <a:t>    </a:t>
            </a:r>
            <a:endParaRPr sz="1400" dirty="0"/>
          </a:p>
        </p:txBody>
      </p:sp>
      <p:sp>
        <p:nvSpPr>
          <p:cNvPr id="3859" name="Google Shape;3859;p16"/>
          <p:cNvSpPr txBox="1">
            <a:spLocks noGrp="1"/>
          </p:cNvSpPr>
          <p:nvPr>
            <p:ph type="subTitle" idx="1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Dr. Marion Guerrero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9918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266862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Who?</a:t>
            </a:r>
            <a:endParaRPr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718300" y="1124886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/>
              <a:t>Who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direct</a:t>
            </a:r>
            <a:r>
              <a:rPr lang="de-AT" dirty="0"/>
              <a:t> </a:t>
            </a:r>
            <a:r>
              <a:rPr lang="de-AT" dirty="0" err="1"/>
              <a:t>carriers</a:t>
            </a:r>
            <a:r>
              <a:rPr lang="de-AT" dirty="0"/>
              <a:t> / </a:t>
            </a:r>
            <a:r>
              <a:rPr lang="de-AT" dirty="0" err="1"/>
              <a:t>supporters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 </a:t>
            </a:r>
            <a:r>
              <a:rPr lang="de-AT" dirty="0" err="1"/>
              <a:t>efforts</a:t>
            </a:r>
            <a:r>
              <a:rPr lang="de-AT" dirty="0"/>
              <a:t>?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156255" y="2178559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direct</a:t>
            </a:r>
            <a:r>
              <a:rPr lang="de-AT" sz="2200" dirty="0"/>
              <a:t> </a:t>
            </a:r>
            <a:r>
              <a:rPr lang="de-AT" sz="2200" dirty="0" err="1"/>
              <a:t>carriers</a:t>
            </a:r>
            <a:r>
              <a:rPr lang="de-AT" sz="2200" dirty="0"/>
              <a:t> – </a:t>
            </a:r>
            <a:r>
              <a:rPr lang="de-AT" sz="2200" dirty="0" err="1"/>
              <a:t>dependent</a:t>
            </a:r>
            <a:r>
              <a:rPr lang="de-AT" sz="2200" dirty="0"/>
              <a:t> on </a:t>
            </a:r>
            <a:r>
              <a:rPr lang="de-AT" sz="2200" dirty="0" err="1"/>
              <a:t>standing</a:t>
            </a:r>
            <a:r>
              <a:rPr lang="de-AT" sz="2200" dirty="0"/>
              <a:t> </a:t>
            </a:r>
            <a:r>
              <a:rPr lang="de-AT" sz="2200" dirty="0" err="1"/>
              <a:t>rights</a:t>
            </a:r>
            <a:r>
              <a:rPr lang="de-AT" sz="2200" dirty="0"/>
              <a:t>:</a:t>
            </a:r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2" name="Google Shape;3871;p18">
            <a:extLst>
              <a:ext uri="{FF2B5EF4-FFF2-40B4-BE49-F238E27FC236}">
                <a16:creationId xmlns:a16="http://schemas.microsoft.com/office/drawing/2014/main" id="{C2B2183A-65E9-7043-8B85-E42934016ABE}"/>
              </a:ext>
            </a:extLst>
          </p:cNvPr>
          <p:cNvSpPr txBox="1">
            <a:spLocks/>
          </p:cNvSpPr>
          <p:nvPr/>
        </p:nvSpPr>
        <p:spPr>
          <a:xfrm>
            <a:off x="1191450" y="2873992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3" name="Google Shape;3871;p18">
            <a:extLst>
              <a:ext uri="{FF2B5EF4-FFF2-40B4-BE49-F238E27FC236}">
                <a16:creationId xmlns:a16="http://schemas.microsoft.com/office/drawing/2014/main" id="{01A059E3-4F13-EE48-9204-128179118ABE}"/>
              </a:ext>
            </a:extLst>
          </p:cNvPr>
          <p:cNvSpPr txBox="1">
            <a:spLocks/>
          </p:cNvSpPr>
          <p:nvPr/>
        </p:nvSpPr>
        <p:spPr>
          <a:xfrm>
            <a:off x="1691680" y="2736725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000" dirty="0"/>
              <a:t>legal </a:t>
            </a:r>
            <a:r>
              <a:rPr lang="de-AT" sz="2000" dirty="0" err="1"/>
              <a:t>representation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a </a:t>
            </a:r>
            <a:r>
              <a:rPr lang="de-AT" sz="2000" dirty="0" err="1"/>
              <a:t>victim</a:t>
            </a:r>
            <a:r>
              <a:rPr lang="de-AT" sz="2000" dirty="0"/>
              <a:t> at </a:t>
            </a:r>
            <a:r>
              <a:rPr lang="de-AT" sz="2000" dirty="0" err="1"/>
              <a:t>court</a:t>
            </a:r>
            <a:endParaRPr lang="de-AT" sz="2000" dirty="0"/>
          </a:p>
          <a:p>
            <a:pPr marL="76200" indent="0">
              <a:spcBef>
                <a:spcPts val="0"/>
              </a:spcBef>
              <a:buClr>
                <a:srgbClr val="002060"/>
              </a:buClr>
              <a:buNone/>
            </a:pPr>
            <a:endParaRPr lang="de-AT" sz="20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DBAB0388-95F2-F54E-8C89-DDDBAD6F9518}"/>
              </a:ext>
            </a:extLst>
          </p:cNvPr>
          <p:cNvSpPr txBox="1">
            <a:spLocks/>
          </p:cNvSpPr>
          <p:nvPr/>
        </p:nvSpPr>
        <p:spPr>
          <a:xfrm>
            <a:off x="1691680" y="3219973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000" dirty="0"/>
              <a:t>actio popularis / </a:t>
            </a:r>
            <a:r>
              <a:rPr lang="de-AT" sz="2000" dirty="0" err="1"/>
              <a:t>litigating</a:t>
            </a:r>
            <a:r>
              <a:rPr lang="de-AT" sz="2000" dirty="0"/>
              <a:t> in own </a:t>
            </a:r>
            <a:r>
              <a:rPr lang="de-AT" sz="2000" dirty="0" err="1"/>
              <a:t>name</a:t>
            </a:r>
            <a:endParaRPr lang="de-AT" sz="20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dirty="0"/>
          </a:p>
        </p:txBody>
      </p:sp>
      <p:sp>
        <p:nvSpPr>
          <p:cNvPr id="15" name="Google Shape;3871;p18">
            <a:extLst>
              <a:ext uri="{FF2B5EF4-FFF2-40B4-BE49-F238E27FC236}">
                <a16:creationId xmlns:a16="http://schemas.microsoft.com/office/drawing/2014/main" id="{398B2857-7B17-D14D-B61D-ABF64A9F4A13}"/>
              </a:ext>
            </a:extLst>
          </p:cNvPr>
          <p:cNvSpPr txBox="1">
            <a:spLocks/>
          </p:cNvSpPr>
          <p:nvPr/>
        </p:nvSpPr>
        <p:spPr>
          <a:xfrm>
            <a:off x="1691680" y="3728015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000" dirty="0" err="1"/>
              <a:t>class</a:t>
            </a:r>
            <a:r>
              <a:rPr lang="de-AT" sz="2000" dirty="0"/>
              <a:t> </a:t>
            </a:r>
            <a:r>
              <a:rPr lang="de-AT" sz="2000" dirty="0" err="1"/>
              <a:t>action</a:t>
            </a:r>
            <a:r>
              <a:rPr lang="de-AT" sz="2000" dirty="0"/>
              <a:t> / </a:t>
            </a:r>
            <a:r>
              <a:rPr lang="de-AT" sz="2000" dirty="0" err="1"/>
              <a:t>group</a:t>
            </a:r>
            <a:r>
              <a:rPr lang="de-AT" sz="2000" dirty="0"/>
              <a:t> </a:t>
            </a:r>
            <a:r>
              <a:rPr lang="de-AT" sz="2000" dirty="0" err="1"/>
              <a:t>action</a:t>
            </a:r>
            <a:endParaRPr lang="de-AT" sz="20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dirty="0"/>
          </a:p>
        </p:txBody>
      </p:sp>
      <p:sp>
        <p:nvSpPr>
          <p:cNvPr id="16" name="Google Shape;3871;p18">
            <a:extLst>
              <a:ext uri="{FF2B5EF4-FFF2-40B4-BE49-F238E27FC236}">
                <a16:creationId xmlns:a16="http://schemas.microsoft.com/office/drawing/2014/main" id="{622DB533-2AFE-4942-B3FA-3719001B41A5}"/>
              </a:ext>
            </a:extLst>
          </p:cNvPr>
          <p:cNvSpPr txBox="1">
            <a:spLocks/>
          </p:cNvSpPr>
          <p:nvPr/>
        </p:nvSpPr>
        <p:spPr>
          <a:xfrm>
            <a:off x="1691680" y="4236057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000" dirty="0" err="1"/>
              <a:t>amicus</a:t>
            </a:r>
            <a:r>
              <a:rPr lang="de-AT" sz="2000" dirty="0"/>
              <a:t> </a:t>
            </a:r>
            <a:r>
              <a:rPr lang="de-AT" sz="2000" dirty="0" err="1"/>
              <a:t>curiae</a:t>
            </a:r>
            <a:r>
              <a:rPr lang="de-AT" sz="2000" dirty="0"/>
              <a:t> / </a:t>
            </a:r>
            <a:r>
              <a:rPr lang="de-AT" sz="2000" dirty="0" err="1"/>
              <a:t>third</a:t>
            </a:r>
            <a:r>
              <a:rPr lang="de-AT" sz="2000" dirty="0"/>
              <a:t> </a:t>
            </a:r>
            <a:r>
              <a:rPr lang="de-AT" sz="2000" dirty="0" err="1"/>
              <a:t>party</a:t>
            </a:r>
            <a:r>
              <a:rPr lang="de-AT" sz="2000" dirty="0"/>
              <a:t> </a:t>
            </a:r>
            <a:r>
              <a:rPr lang="de-AT" sz="2000" dirty="0" err="1"/>
              <a:t>intervention</a:t>
            </a:r>
            <a:endParaRPr lang="de-AT" sz="2000" dirty="0"/>
          </a:p>
          <a:p>
            <a:pPr marL="76200" indent="0">
              <a:spcBef>
                <a:spcPts val="0"/>
              </a:spcBef>
              <a:buClr>
                <a:srgbClr val="002060"/>
              </a:buClr>
              <a:buNone/>
            </a:pPr>
            <a:endParaRPr lang="de-AT" sz="20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6474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643328" y="278610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Who?</a:t>
            </a:r>
            <a:endParaRPr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971600" y="1136010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de-AT" dirty="0"/>
              <a:t>(potential) </a:t>
            </a:r>
            <a:r>
              <a:rPr lang="de-AT" dirty="0" err="1"/>
              <a:t>entities</a:t>
            </a:r>
            <a:r>
              <a:rPr lang="de-AT" dirty="0"/>
              <a:t> </a:t>
            </a:r>
            <a:r>
              <a:rPr lang="de-AT" dirty="0" err="1"/>
              <a:t>capable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carrying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 </a:t>
            </a:r>
            <a:r>
              <a:rPr lang="de-AT" dirty="0" err="1"/>
              <a:t>efforts</a:t>
            </a:r>
            <a:r>
              <a:rPr lang="de-AT" dirty="0"/>
              <a:t>:</a:t>
            </a:r>
          </a:p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sp>
        <p:nvSpPr>
          <p:cNvPr id="12" name="Google Shape;3871;p18">
            <a:extLst>
              <a:ext uri="{FF2B5EF4-FFF2-40B4-BE49-F238E27FC236}">
                <a16:creationId xmlns:a16="http://schemas.microsoft.com/office/drawing/2014/main" id="{C2B2183A-65E9-7043-8B85-E42934016ABE}"/>
              </a:ext>
            </a:extLst>
          </p:cNvPr>
          <p:cNvSpPr txBox="1">
            <a:spLocks/>
          </p:cNvSpPr>
          <p:nvPr/>
        </p:nvSpPr>
        <p:spPr>
          <a:xfrm>
            <a:off x="1191450" y="2556216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</a:pPr>
            <a:endParaRPr lang="de-AT" sz="2200" dirty="0"/>
          </a:p>
        </p:txBody>
      </p:sp>
      <p:sp>
        <p:nvSpPr>
          <p:cNvPr id="13" name="Google Shape;3871;p18">
            <a:extLst>
              <a:ext uri="{FF2B5EF4-FFF2-40B4-BE49-F238E27FC236}">
                <a16:creationId xmlns:a16="http://schemas.microsoft.com/office/drawing/2014/main" id="{01A059E3-4F13-EE48-9204-128179118ABE}"/>
              </a:ext>
            </a:extLst>
          </p:cNvPr>
          <p:cNvSpPr txBox="1">
            <a:spLocks/>
          </p:cNvSpPr>
          <p:nvPr/>
        </p:nvSpPr>
        <p:spPr>
          <a:xfrm>
            <a:off x="1691680" y="2139702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200" dirty="0" err="1"/>
              <a:t>equality</a:t>
            </a:r>
            <a:r>
              <a:rPr lang="de-AT" sz="2200" dirty="0"/>
              <a:t> </a:t>
            </a:r>
            <a:r>
              <a:rPr lang="de-AT" sz="2200" dirty="0" err="1"/>
              <a:t>bodies</a:t>
            </a:r>
            <a:endParaRPr lang="de-AT" sz="2200" dirty="0"/>
          </a:p>
          <a:p>
            <a:pPr marL="76200" indent="0">
              <a:spcBef>
                <a:spcPts val="0"/>
              </a:spcBef>
              <a:buClr>
                <a:srgbClr val="002060"/>
              </a:buClr>
              <a:buNone/>
            </a:pPr>
            <a:endParaRPr lang="de-AT" sz="22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sz="2200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DBAB0388-95F2-F54E-8C89-DDDBAD6F9518}"/>
              </a:ext>
            </a:extLst>
          </p:cNvPr>
          <p:cNvSpPr txBox="1">
            <a:spLocks/>
          </p:cNvSpPr>
          <p:nvPr/>
        </p:nvSpPr>
        <p:spPr>
          <a:xfrm>
            <a:off x="1691680" y="2631673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200" dirty="0" err="1"/>
              <a:t>civil</a:t>
            </a:r>
            <a:r>
              <a:rPr lang="de-AT" sz="2200" dirty="0"/>
              <a:t> </a:t>
            </a:r>
            <a:r>
              <a:rPr lang="de-AT" sz="2200" dirty="0" err="1"/>
              <a:t>society</a:t>
            </a:r>
            <a:r>
              <a:rPr lang="de-AT" sz="2200" dirty="0"/>
              <a:t> organisations (CSOs)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sz="2200" dirty="0"/>
          </a:p>
        </p:txBody>
      </p:sp>
      <p:sp>
        <p:nvSpPr>
          <p:cNvPr id="15" name="Google Shape;3871;p18">
            <a:extLst>
              <a:ext uri="{FF2B5EF4-FFF2-40B4-BE49-F238E27FC236}">
                <a16:creationId xmlns:a16="http://schemas.microsoft.com/office/drawing/2014/main" id="{398B2857-7B17-D14D-B61D-ABF64A9F4A13}"/>
              </a:ext>
            </a:extLst>
          </p:cNvPr>
          <p:cNvSpPr txBox="1">
            <a:spLocks/>
          </p:cNvSpPr>
          <p:nvPr/>
        </p:nvSpPr>
        <p:spPr>
          <a:xfrm>
            <a:off x="1691680" y="3153392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200" dirty="0" err="1"/>
              <a:t>trade</a:t>
            </a:r>
            <a:r>
              <a:rPr lang="de-AT" sz="2200" dirty="0"/>
              <a:t> </a:t>
            </a:r>
            <a:r>
              <a:rPr lang="de-AT" sz="2200" dirty="0" err="1"/>
              <a:t>unions</a:t>
            </a:r>
            <a:r>
              <a:rPr lang="de-AT" sz="2200" dirty="0"/>
              <a:t> / </a:t>
            </a:r>
            <a:r>
              <a:rPr lang="de-AT" sz="2200" dirty="0" err="1"/>
              <a:t>chambers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/>
              <a:t>labour</a:t>
            </a:r>
            <a:endParaRPr lang="de-AT" sz="22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sz="2200" dirty="0"/>
          </a:p>
        </p:txBody>
      </p:sp>
      <p:sp>
        <p:nvSpPr>
          <p:cNvPr id="16" name="Google Shape;3871;p18">
            <a:extLst>
              <a:ext uri="{FF2B5EF4-FFF2-40B4-BE49-F238E27FC236}">
                <a16:creationId xmlns:a16="http://schemas.microsoft.com/office/drawing/2014/main" id="{622DB533-2AFE-4942-B3FA-3719001B41A5}"/>
              </a:ext>
            </a:extLst>
          </p:cNvPr>
          <p:cNvSpPr txBox="1">
            <a:spLocks/>
          </p:cNvSpPr>
          <p:nvPr/>
        </p:nvSpPr>
        <p:spPr>
          <a:xfrm>
            <a:off x="1691680" y="3654087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200" dirty="0" err="1"/>
              <a:t>law</a:t>
            </a:r>
            <a:r>
              <a:rPr lang="de-AT" sz="2200" dirty="0"/>
              <a:t> </a:t>
            </a:r>
            <a:r>
              <a:rPr lang="de-AT" sz="2200" dirty="0" err="1"/>
              <a:t>clinics</a:t>
            </a:r>
            <a:endParaRPr lang="de-AT" sz="2200" dirty="0"/>
          </a:p>
          <a:p>
            <a:pPr marL="76200" indent="0">
              <a:spcBef>
                <a:spcPts val="0"/>
              </a:spcBef>
              <a:buClr>
                <a:srgbClr val="002060"/>
              </a:buClr>
              <a:buNone/>
            </a:pPr>
            <a:endParaRPr lang="de-AT" sz="22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sz="2200" dirty="0"/>
          </a:p>
        </p:txBody>
      </p:sp>
      <p:sp>
        <p:nvSpPr>
          <p:cNvPr id="17" name="Google Shape;3871;p18">
            <a:extLst>
              <a:ext uri="{FF2B5EF4-FFF2-40B4-BE49-F238E27FC236}">
                <a16:creationId xmlns:a16="http://schemas.microsoft.com/office/drawing/2014/main" id="{B748BA23-5E1C-1E4B-98C1-28E42E4871AB}"/>
              </a:ext>
            </a:extLst>
          </p:cNvPr>
          <p:cNvSpPr txBox="1">
            <a:spLocks/>
          </p:cNvSpPr>
          <p:nvPr/>
        </p:nvSpPr>
        <p:spPr>
          <a:xfrm>
            <a:off x="1669387" y="4115977"/>
            <a:ext cx="6761100" cy="48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de-AT" sz="2200" dirty="0" err="1"/>
              <a:t>law</a:t>
            </a:r>
            <a:r>
              <a:rPr lang="de-AT" sz="2200" dirty="0"/>
              <a:t> </a:t>
            </a:r>
            <a:r>
              <a:rPr lang="de-AT" sz="2200" dirty="0" err="1"/>
              <a:t>firms</a:t>
            </a:r>
            <a:r>
              <a:rPr lang="de-AT" sz="2200" dirty="0"/>
              <a:t> / pro </a:t>
            </a:r>
            <a:r>
              <a:rPr lang="de-AT" sz="2200" dirty="0" err="1"/>
              <a:t>bono</a:t>
            </a:r>
            <a:r>
              <a:rPr lang="de-AT" sz="2200" dirty="0"/>
              <a:t> </a:t>
            </a:r>
            <a:r>
              <a:rPr lang="de-AT" sz="2200" dirty="0" err="1"/>
              <a:t>programs</a:t>
            </a:r>
            <a:endParaRPr lang="de-AT" sz="2200" dirty="0"/>
          </a:p>
          <a:p>
            <a:pPr marL="76200" indent="0">
              <a:spcBef>
                <a:spcPts val="0"/>
              </a:spcBef>
              <a:buClr>
                <a:srgbClr val="002060"/>
              </a:buClr>
              <a:buNone/>
            </a:pPr>
            <a:endParaRPr lang="de-AT" sz="2200" dirty="0"/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3302156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25196" y="683076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Who? </a:t>
            </a:r>
            <a:endParaRPr sz="2800" dirty="0">
              <a:solidFill>
                <a:srgbClr val="EBD730"/>
              </a:solidFill>
            </a:endParaRPr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722412" y="1705682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 err="1"/>
              <a:t>resources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223322" y="4400584"/>
            <a:ext cx="504056" cy="62167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188666" y="2352935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financial</a:t>
            </a:r>
            <a:r>
              <a:rPr lang="de-AT" sz="2000" dirty="0"/>
              <a:t> </a:t>
            </a:r>
            <a:r>
              <a:rPr lang="de-AT" sz="2000" dirty="0" err="1"/>
              <a:t>resources</a:t>
            </a:r>
            <a:r>
              <a:rPr lang="de-AT" sz="2000" dirty="0"/>
              <a:t> / </a:t>
            </a:r>
            <a:r>
              <a:rPr lang="de-AT" sz="2000" dirty="0" err="1"/>
              <a:t>funding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0" name="Google Shape;3871;p18">
            <a:extLst>
              <a:ext uri="{FF2B5EF4-FFF2-40B4-BE49-F238E27FC236}">
                <a16:creationId xmlns:a16="http://schemas.microsoft.com/office/drawing/2014/main" id="{A3B87CC8-E46C-F24C-9886-D0AF5B941BED}"/>
              </a:ext>
            </a:extLst>
          </p:cNvPr>
          <p:cNvSpPr txBox="1">
            <a:spLocks/>
          </p:cNvSpPr>
          <p:nvPr/>
        </p:nvSpPr>
        <p:spPr>
          <a:xfrm>
            <a:off x="1197756" y="2842179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knowledge-based</a:t>
            </a:r>
            <a:r>
              <a:rPr lang="de-AT" sz="2000" dirty="0"/>
              <a:t> </a:t>
            </a:r>
            <a:r>
              <a:rPr lang="de-AT" sz="2000" dirty="0" err="1"/>
              <a:t>resources</a:t>
            </a:r>
            <a:endParaRPr lang="de-AT" sz="2000" dirty="0"/>
          </a:p>
        </p:txBody>
      </p:sp>
      <p:sp>
        <p:nvSpPr>
          <p:cNvPr id="8" name="Google Shape;3871;p18">
            <a:extLst>
              <a:ext uri="{FF2B5EF4-FFF2-40B4-BE49-F238E27FC236}">
                <a16:creationId xmlns:a16="http://schemas.microsoft.com/office/drawing/2014/main" id="{2F36C664-3613-9345-BA60-59FBD6A31101}"/>
              </a:ext>
            </a:extLst>
          </p:cNvPr>
          <p:cNvSpPr txBox="1">
            <a:spLocks/>
          </p:cNvSpPr>
          <p:nvPr/>
        </p:nvSpPr>
        <p:spPr>
          <a:xfrm>
            <a:off x="1206270" y="3375546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access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networks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3273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625242" y="771384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rgbClr val="EBD730"/>
                </a:solidFill>
              </a:rPr>
              <a:t>How?</a:t>
            </a:r>
            <a:endParaRPr sz="2800" dirty="0">
              <a:solidFill>
                <a:srgbClr val="EBD730"/>
              </a:solidFill>
            </a:endParaRPr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350892" y="41196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  <p:sp>
        <p:nvSpPr>
          <p:cNvPr id="11" name="Google Shape;3871;p18">
            <a:extLst>
              <a:ext uri="{FF2B5EF4-FFF2-40B4-BE49-F238E27FC236}">
                <a16:creationId xmlns:a16="http://schemas.microsoft.com/office/drawing/2014/main" id="{B462A4E7-CE4C-3D41-A624-2B50838F15B5}"/>
              </a:ext>
            </a:extLst>
          </p:cNvPr>
          <p:cNvSpPr txBox="1">
            <a:spLocks/>
          </p:cNvSpPr>
          <p:nvPr/>
        </p:nvSpPr>
        <p:spPr>
          <a:xfrm>
            <a:off x="917639" y="1662805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access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justice</a:t>
            </a:r>
            <a:endParaRPr lang="de-AT" dirty="0"/>
          </a:p>
          <a:p>
            <a:pPr marL="76200" indent="0">
              <a:spcBef>
                <a:spcPts val="0"/>
              </a:spcBef>
              <a:buFont typeface="Titillium Web Light"/>
              <a:buNone/>
            </a:pPr>
            <a:endParaRPr lang="de-AT" dirty="0"/>
          </a:p>
        </p:txBody>
      </p:sp>
      <p:sp>
        <p:nvSpPr>
          <p:cNvPr id="12" name="Google Shape;3871;p18">
            <a:extLst>
              <a:ext uri="{FF2B5EF4-FFF2-40B4-BE49-F238E27FC236}">
                <a16:creationId xmlns:a16="http://schemas.microsoft.com/office/drawing/2014/main" id="{FE5D589C-A373-2343-92AA-DAC35DD61C06}"/>
              </a:ext>
            </a:extLst>
          </p:cNvPr>
          <p:cNvSpPr txBox="1">
            <a:spLocks/>
          </p:cNvSpPr>
          <p:nvPr/>
        </p:nvSpPr>
        <p:spPr>
          <a:xfrm>
            <a:off x="944586" y="3865290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socio</a:t>
            </a:r>
            <a:r>
              <a:rPr lang="de-AT" dirty="0"/>
              <a:t>-legal </a:t>
            </a:r>
            <a:r>
              <a:rPr lang="de-AT" dirty="0" err="1"/>
              <a:t>culture</a:t>
            </a:r>
            <a:endParaRPr lang="de-AT" dirty="0"/>
          </a:p>
          <a:p>
            <a:pPr marL="76200" indent="0">
              <a:spcBef>
                <a:spcPts val="0"/>
              </a:spcBef>
              <a:buFont typeface="Titillium Web Light"/>
              <a:buNone/>
            </a:pPr>
            <a:endParaRPr lang="de-AT" dirty="0"/>
          </a:p>
        </p:txBody>
      </p:sp>
      <p:sp>
        <p:nvSpPr>
          <p:cNvPr id="13" name="Google Shape;3871;p18">
            <a:extLst>
              <a:ext uri="{FF2B5EF4-FFF2-40B4-BE49-F238E27FC236}">
                <a16:creationId xmlns:a16="http://schemas.microsoft.com/office/drawing/2014/main" id="{814E8EFD-B64E-9848-AA5E-BF7065EBB785}"/>
              </a:ext>
            </a:extLst>
          </p:cNvPr>
          <p:cNvSpPr txBox="1">
            <a:spLocks/>
          </p:cNvSpPr>
          <p:nvPr/>
        </p:nvSpPr>
        <p:spPr>
          <a:xfrm>
            <a:off x="1465261" y="2271427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/>
              <a:t>time </a:t>
            </a:r>
            <a:r>
              <a:rPr lang="de-AT" sz="2000" dirty="0" err="1"/>
              <a:t>limits</a:t>
            </a:r>
            <a:r>
              <a:rPr lang="de-AT" sz="2000" dirty="0"/>
              <a:t> </a:t>
            </a:r>
            <a:r>
              <a:rPr lang="de-AT" sz="2000" dirty="0" err="1"/>
              <a:t>for</a:t>
            </a:r>
            <a:r>
              <a:rPr lang="de-AT" sz="2000" dirty="0"/>
              <a:t> anti-</a:t>
            </a:r>
            <a:r>
              <a:rPr lang="de-AT" sz="2000" dirty="0" err="1"/>
              <a:t>discrimination</a:t>
            </a:r>
            <a:r>
              <a:rPr lang="de-AT" sz="2000" dirty="0"/>
              <a:t> </a:t>
            </a:r>
            <a:r>
              <a:rPr lang="de-AT" sz="2000" dirty="0" err="1"/>
              <a:t>claims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2C4C02F6-F1D3-3045-9BFC-D09C0F293D19}"/>
              </a:ext>
            </a:extLst>
          </p:cNvPr>
          <p:cNvSpPr txBox="1">
            <a:spLocks/>
          </p:cNvSpPr>
          <p:nvPr/>
        </p:nvSpPr>
        <p:spPr>
          <a:xfrm>
            <a:off x="1465261" y="2797050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duration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proceedings</a:t>
            </a:r>
            <a:endParaRPr lang="de-AT" sz="2000" dirty="0"/>
          </a:p>
        </p:txBody>
      </p:sp>
      <p:sp>
        <p:nvSpPr>
          <p:cNvPr id="15" name="Google Shape;3871;p18">
            <a:extLst>
              <a:ext uri="{FF2B5EF4-FFF2-40B4-BE49-F238E27FC236}">
                <a16:creationId xmlns:a16="http://schemas.microsoft.com/office/drawing/2014/main" id="{91C14850-EBB5-5F46-B974-14414B44B33C}"/>
              </a:ext>
            </a:extLst>
          </p:cNvPr>
          <p:cNvSpPr txBox="1">
            <a:spLocks/>
          </p:cNvSpPr>
          <p:nvPr/>
        </p:nvSpPr>
        <p:spPr>
          <a:xfrm>
            <a:off x="1466563" y="3339667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Judicial</a:t>
            </a:r>
            <a:r>
              <a:rPr lang="de-AT" sz="2000" dirty="0"/>
              <a:t> </a:t>
            </a:r>
            <a:r>
              <a:rPr lang="de-AT" sz="2000" dirty="0" err="1"/>
              <a:t>fees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05733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07792" y="560367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3. EU level </a:t>
            </a:r>
            <a:endParaRPr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690194" y="1491630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/>
              <a:t>CJEU – </a:t>
            </a:r>
            <a:r>
              <a:rPr lang="de-AT" dirty="0" err="1"/>
              <a:t>creator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non-</a:t>
            </a:r>
            <a:r>
              <a:rPr lang="de-AT" dirty="0" err="1"/>
              <a:t>discrimination</a:t>
            </a:r>
            <a:r>
              <a:rPr lang="de-AT" dirty="0"/>
              <a:t> </a:t>
            </a:r>
            <a:r>
              <a:rPr lang="de-AT" dirty="0" err="1"/>
              <a:t>standards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163344" y="2715367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preliminary</a:t>
            </a:r>
            <a:r>
              <a:rPr lang="de-AT" sz="2200" dirty="0"/>
              <a:t> </a:t>
            </a:r>
            <a:r>
              <a:rPr lang="de-AT" sz="2200" dirty="0" err="1"/>
              <a:t>reference</a:t>
            </a:r>
            <a:r>
              <a:rPr lang="de-AT" sz="2200" dirty="0"/>
              <a:t> </a:t>
            </a:r>
            <a:r>
              <a:rPr lang="de-AT" sz="2200" dirty="0" err="1"/>
              <a:t>procedure</a:t>
            </a:r>
            <a:r>
              <a:rPr lang="de-AT" sz="2200" dirty="0"/>
              <a:t> </a:t>
            </a:r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2" name="Google Shape;3871;p18">
            <a:extLst>
              <a:ext uri="{FF2B5EF4-FFF2-40B4-BE49-F238E27FC236}">
                <a16:creationId xmlns:a16="http://schemas.microsoft.com/office/drawing/2014/main" id="{C2B2183A-65E9-7043-8B85-E42934016ABE}"/>
              </a:ext>
            </a:extLst>
          </p:cNvPr>
          <p:cNvSpPr txBox="1">
            <a:spLocks/>
          </p:cNvSpPr>
          <p:nvPr/>
        </p:nvSpPr>
        <p:spPr>
          <a:xfrm>
            <a:off x="1163344" y="3240736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1" name="Google Shape;3871;p18">
            <a:extLst>
              <a:ext uri="{FF2B5EF4-FFF2-40B4-BE49-F238E27FC236}">
                <a16:creationId xmlns:a16="http://schemas.microsoft.com/office/drawing/2014/main" id="{4F0715DD-1C22-0B4F-9F9F-0ECF4FC4C3B7}"/>
              </a:ext>
            </a:extLst>
          </p:cNvPr>
          <p:cNvSpPr txBox="1">
            <a:spLocks/>
          </p:cNvSpPr>
          <p:nvPr/>
        </p:nvSpPr>
        <p:spPr>
          <a:xfrm>
            <a:off x="707792" y="2049796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/>
              <a:t>CJEU – </a:t>
            </a:r>
            <a:r>
              <a:rPr lang="de-AT" dirty="0" err="1"/>
              <a:t>access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justice</a:t>
            </a:r>
            <a:r>
              <a:rPr lang="de-AT" dirty="0"/>
              <a:t> </a:t>
            </a:r>
          </a:p>
          <a:p>
            <a:pPr marL="76200" indent="0">
              <a:spcBef>
                <a:spcPts val="0"/>
              </a:spcBef>
              <a:buFont typeface="Titillium Web Light"/>
              <a:buNone/>
            </a:pPr>
            <a:endParaRPr lang="de-AT" dirty="0"/>
          </a:p>
        </p:txBody>
      </p:sp>
      <p:sp>
        <p:nvSpPr>
          <p:cNvPr id="17" name="Google Shape;3871;p18">
            <a:extLst>
              <a:ext uri="{FF2B5EF4-FFF2-40B4-BE49-F238E27FC236}">
                <a16:creationId xmlns:a16="http://schemas.microsoft.com/office/drawing/2014/main" id="{26B5CF15-9034-6443-BF3D-1A5E070784B4}"/>
              </a:ext>
            </a:extLst>
          </p:cNvPr>
          <p:cNvSpPr txBox="1">
            <a:spLocks/>
          </p:cNvSpPr>
          <p:nvPr/>
        </p:nvSpPr>
        <p:spPr>
          <a:xfrm>
            <a:off x="707792" y="3306513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functions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carriers</a:t>
            </a:r>
            <a:r>
              <a:rPr lang="de-AT" dirty="0"/>
              <a:t> / </a:t>
            </a:r>
            <a:r>
              <a:rPr lang="de-AT" dirty="0" err="1"/>
              <a:t>supporters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 at </a:t>
            </a:r>
            <a:r>
              <a:rPr lang="de-AT" dirty="0" err="1"/>
              <a:t>the</a:t>
            </a:r>
            <a:r>
              <a:rPr lang="de-AT" dirty="0"/>
              <a:t> CJEU </a:t>
            </a:r>
          </a:p>
          <a:p>
            <a:pPr marL="76200" indent="0">
              <a:spcBef>
                <a:spcPts val="0"/>
              </a:spcBef>
              <a:buFont typeface="Titillium Web Light"/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0119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7" name="Google Shape;3987;p30"/>
          <p:cNvSpPr txBox="1">
            <a:spLocks noGrp="1"/>
          </p:cNvSpPr>
          <p:nvPr>
            <p:ph type="title"/>
          </p:nvPr>
        </p:nvSpPr>
        <p:spPr>
          <a:xfrm>
            <a:off x="519093" y="178567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4. Conclusions </a:t>
            </a:r>
            <a:endParaRPr sz="2800" dirty="0"/>
          </a:p>
        </p:txBody>
      </p:sp>
      <p:sp>
        <p:nvSpPr>
          <p:cNvPr id="3988" name="Google Shape;3988;p30"/>
          <p:cNvSpPr txBox="1">
            <a:spLocks noGrp="1"/>
          </p:cNvSpPr>
          <p:nvPr>
            <p:ph type="body" idx="1"/>
          </p:nvPr>
        </p:nvSpPr>
        <p:spPr>
          <a:xfrm>
            <a:off x="712689" y="1464504"/>
            <a:ext cx="2179200" cy="6455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de-AT" sz="1800" dirty="0"/>
              <a:t>lack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research</a:t>
            </a:r>
            <a:endParaRPr sz="1800" dirty="0"/>
          </a:p>
        </p:txBody>
      </p:sp>
      <p:sp>
        <p:nvSpPr>
          <p:cNvPr id="3989" name="Google Shape;3989;p30"/>
          <p:cNvSpPr txBox="1">
            <a:spLocks noGrp="1"/>
          </p:cNvSpPr>
          <p:nvPr>
            <p:ph type="body" idx="2"/>
          </p:nvPr>
        </p:nvSpPr>
        <p:spPr>
          <a:xfrm>
            <a:off x="3149482" y="1546191"/>
            <a:ext cx="2179200" cy="81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de-AT" sz="1800" dirty="0"/>
              <a:t>legal </a:t>
            </a:r>
            <a:r>
              <a:rPr lang="de-AT" sz="1800" dirty="0" err="1"/>
              <a:t>factors</a:t>
            </a:r>
            <a:r>
              <a:rPr lang="de-AT" sz="1800" dirty="0"/>
              <a:t> </a:t>
            </a:r>
            <a:r>
              <a:rPr lang="de-AT" sz="1800" dirty="0" err="1"/>
              <a:t>impeding</a:t>
            </a:r>
            <a:r>
              <a:rPr lang="de-AT" sz="1800" dirty="0"/>
              <a:t> </a:t>
            </a:r>
            <a:r>
              <a:rPr lang="de-AT" sz="1800" dirty="0" err="1"/>
              <a:t>strat</a:t>
            </a:r>
            <a:r>
              <a:rPr lang="de-AT" sz="1800" dirty="0"/>
              <a:t> </a:t>
            </a:r>
            <a:r>
              <a:rPr lang="de-AT" sz="1800" dirty="0" err="1"/>
              <a:t>lit</a:t>
            </a:r>
            <a:r>
              <a:rPr lang="de-AT" sz="1800" dirty="0"/>
              <a:t>  </a:t>
            </a:r>
            <a:endParaRPr sz="1800" dirty="0"/>
          </a:p>
        </p:txBody>
      </p:sp>
      <p:sp>
        <p:nvSpPr>
          <p:cNvPr id="3990" name="Google Shape;3990;p30"/>
          <p:cNvSpPr txBox="1">
            <a:spLocks noGrp="1"/>
          </p:cNvSpPr>
          <p:nvPr>
            <p:ph type="body" idx="3"/>
          </p:nvPr>
        </p:nvSpPr>
        <p:spPr>
          <a:xfrm>
            <a:off x="5353364" y="2414465"/>
            <a:ext cx="2179200" cy="744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de-AT" sz="1800" dirty="0" err="1"/>
              <a:t>adequate</a:t>
            </a:r>
            <a:r>
              <a:rPr lang="de-AT" sz="1800" dirty="0"/>
              <a:t> </a:t>
            </a:r>
            <a:r>
              <a:rPr lang="de-AT" sz="1800" dirty="0" err="1"/>
              <a:t>carriers</a:t>
            </a:r>
            <a:r>
              <a:rPr lang="de-AT" sz="1800" dirty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strategic</a:t>
            </a:r>
            <a:r>
              <a:rPr lang="de-AT" sz="1800" dirty="0"/>
              <a:t> </a:t>
            </a:r>
            <a:r>
              <a:rPr lang="de-AT" sz="1800" dirty="0" err="1"/>
              <a:t>litigation</a:t>
            </a:r>
            <a:r>
              <a:rPr lang="de-AT" sz="1800" dirty="0"/>
              <a:t> </a:t>
            </a:r>
            <a:endParaRPr sz="18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3991" name="Google Shape;3991;p30"/>
          <p:cNvSpPr txBox="1">
            <a:spLocks noGrp="1"/>
          </p:cNvSpPr>
          <p:nvPr>
            <p:ph type="body" idx="1"/>
          </p:nvPr>
        </p:nvSpPr>
        <p:spPr>
          <a:xfrm>
            <a:off x="351944" y="2481003"/>
            <a:ext cx="2982152" cy="5322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dirty="0"/>
              <a:t>socio-legal environment</a:t>
            </a:r>
          </a:p>
        </p:txBody>
      </p:sp>
      <p:sp>
        <p:nvSpPr>
          <p:cNvPr id="3994" name="Google Shape;3994;p3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  <p:sp>
        <p:nvSpPr>
          <p:cNvPr id="16" name="Google Shape;3990;p30">
            <a:extLst>
              <a:ext uri="{FF2B5EF4-FFF2-40B4-BE49-F238E27FC236}">
                <a16:creationId xmlns:a16="http://schemas.microsoft.com/office/drawing/2014/main" id="{19FC8E15-DCC4-EA4D-8C5B-EE98E5A91AAA}"/>
              </a:ext>
            </a:extLst>
          </p:cNvPr>
          <p:cNvSpPr txBox="1">
            <a:spLocks/>
          </p:cNvSpPr>
          <p:nvPr/>
        </p:nvSpPr>
        <p:spPr>
          <a:xfrm>
            <a:off x="3061468" y="2290229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 err="1"/>
              <a:t>rules</a:t>
            </a:r>
            <a:r>
              <a:rPr lang="de-AT" sz="1200" dirty="0"/>
              <a:t> on </a:t>
            </a:r>
            <a:r>
              <a:rPr lang="de-AT" sz="1200" dirty="0" err="1"/>
              <a:t>lawyer</a:t>
            </a:r>
            <a:r>
              <a:rPr lang="de-AT" sz="1200" dirty="0"/>
              <a:t> </a:t>
            </a:r>
            <a:r>
              <a:rPr lang="de-AT" sz="1200" dirty="0" err="1"/>
              <a:t>fees</a:t>
            </a:r>
            <a:r>
              <a:rPr lang="de-AT" sz="1200" dirty="0"/>
              <a:t> / pro </a:t>
            </a:r>
            <a:r>
              <a:rPr lang="de-AT" sz="1200" dirty="0" err="1"/>
              <a:t>bono</a:t>
            </a:r>
            <a:r>
              <a:rPr lang="de-AT" sz="1200" dirty="0"/>
              <a:t> </a:t>
            </a:r>
            <a:r>
              <a:rPr lang="de-AT" sz="1200" dirty="0" err="1"/>
              <a:t>practices</a:t>
            </a:r>
            <a:endParaRPr lang="de-AT" sz="1200" dirty="0"/>
          </a:p>
        </p:txBody>
      </p:sp>
      <p:sp>
        <p:nvSpPr>
          <p:cNvPr id="17" name="Google Shape;3990;p30">
            <a:extLst>
              <a:ext uri="{FF2B5EF4-FFF2-40B4-BE49-F238E27FC236}">
                <a16:creationId xmlns:a16="http://schemas.microsoft.com/office/drawing/2014/main" id="{B4D10DB5-9265-5C40-A818-F99E81269DD2}"/>
              </a:ext>
            </a:extLst>
          </p:cNvPr>
          <p:cNvSpPr txBox="1">
            <a:spLocks/>
          </p:cNvSpPr>
          <p:nvPr/>
        </p:nvSpPr>
        <p:spPr>
          <a:xfrm>
            <a:off x="3070166" y="2927728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/>
              <a:t>lack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availability</a:t>
            </a:r>
            <a:r>
              <a:rPr lang="de-AT" sz="1200" dirty="0"/>
              <a:t>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suitable</a:t>
            </a:r>
            <a:r>
              <a:rPr lang="de-AT" sz="1200" dirty="0"/>
              <a:t> </a:t>
            </a:r>
            <a:r>
              <a:rPr lang="de-AT" sz="1200" dirty="0" err="1"/>
              <a:t>claims</a:t>
            </a:r>
            <a:endParaRPr lang="de-AT" sz="1200" dirty="0"/>
          </a:p>
        </p:txBody>
      </p:sp>
      <p:sp>
        <p:nvSpPr>
          <p:cNvPr id="18" name="Google Shape;3990;p30">
            <a:extLst>
              <a:ext uri="{FF2B5EF4-FFF2-40B4-BE49-F238E27FC236}">
                <a16:creationId xmlns:a16="http://schemas.microsoft.com/office/drawing/2014/main" id="{C90A4F32-DFB5-0C4F-B9E6-3447B0E82255}"/>
              </a:ext>
            </a:extLst>
          </p:cNvPr>
          <p:cNvSpPr txBox="1">
            <a:spLocks/>
          </p:cNvSpPr>
          <p:nvPr/>
        </p:nvSpPr>
        <p:spPr>
          <a:xfrm>
            <a:off x="3061468" y="3537193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 err="1"/>
              <a:t>access</a:t>
            </a:r>
            <a:r>
              <a:rPr lang="de-AT" sz="1200" dirty="0"/>
              <a:t> </a:t>
            </a:r>
            <a:r>
              <a:rPr lang="de-AT" sz="1200" dirty="0" err="1"/>
              <a:t>to</a:t>
            </a:r>
            <a:r>
              <a:rPr lang="de-AT" sz="1200" dirty="0"/>
              <a:t> </a:t>
            </a:r>
            <a:r>
              <a:rPr lang="de-AT" sz="1200" dirty="0" err="1"/>
              <a:t>justice</a:t>
            </a:r>
            <a:r>
              <a:rPr lang="de-AT" sz="1200" dirty="0"/>
              <a:t> – </a:t>
            </a:r>
            <a:r>
              <a:rPr lang="de-AT" sz="1200" dirty="0" err="1"/>
              <a:t>other</a:t>
            </a:r>
            <a:r>
              <a:rPr lang="de-AT" sz="1200" dirty="0"/>
              <a:t> </a:t>
            </a:r>
            <a:r>
              <a:rPr lang="de-AT" sz="1200" dirty="0" err="1"/>
              <a:t>factors</a:t>
            </a:r>
            <a:endParaRPr lang="de-AT" sz="1200" dirty="0"/>
          </a:p>
        </p:txBody>
      </p:sp>
      <p:sp>
        <p:nvSpPr>
          <p:cNvPr id="19" name="Google Shape;3990;p30">
            <a:extLst>
              <a:ext uri="{FF2B5EF4-FFF2-40B4-BE49-F238E27FC236}">
                <a16:creationId xmlns:a16="http://schemas.microsoft.com/office/drawing/2014/main" id="{2F6773C1-91ED-2A4C-86EB-11B460043883}"/>
              </a:ext>
            </a:extLst>
          </p:cNvPr>
          <p:cNvSpPr txBox="1">
            <a:spLocks/>
          </p:cNvSpPr>
          <p:nvPr/>
        </p:nvSpPr>
        <p:spPr>
          <a:xfrm>
            <a:off x="5505199" y="3101518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 err="1"/>
              <a:t>expertise</a:t>
            </a:r>
            <a:endParaRPr lang="de-AT" sz="1200" dirty="0"/>
          </a:p>
        </p:txBody>
      </p:sp>
      <p:sp>
        <p:nvSpPr>
          <p:cNvPr id="20" name="Google Shape;3990;p30">
            <a:extLst>
              <a:ext uri="{FF2B5EF4-FFF2-40B4-BE49-F238E27FC236}">
                <a16:creationId xmlns:a16="http://schemas.microsoft.com/office/drawing/2014/main" id="{0567F193-F3A1-164E-A47D-135F0A7A4753}"/>
              </a:ext>
            </a:extLst>
          </p:cNvPr>
          <p:cNvSpPr txBox="1">
            <a:spLocks/>
          </p:cNvSpPr>
          <p:nvPr/>
        </p:nvSpPr>
        <p:spPr>
          <a:xfrm>
            <a:off x="5717493" y="437296"/>
            <a:ext cx="2179200" cy="1280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171450" indent="-171450">
              <a:buClr>
                <a:srgbClr val="0B87A1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equality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bodies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0B87A1"/>
              </a:buClr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CSOs (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including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trade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unions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,...)</a:t>
            </a:r>
          </a:p>
          <a:p>
            <a:pPr marL="171450" indent="-171450">
              <a:buClr>
                <a:srgbClr val="0B87A1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law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clinics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0B87A1"/>
              </a:buClr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Law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firms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/ private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lawyers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Google Shape;3990;p30">
            <a:extLst>
              <a:ext uri="{FF2B5EF4-FFF2-40B4-BE49-F238E27FC236}">
                <a16:creationId xmlns:a16="http://schemas.microsoft.com/office/drawing/2014/main" id="{4B2C984A-CFE1-AF47-B6F6-BD23A4A2268D}"/>
              </a:ext>
            </a:extLst>
          </p:cNvPr>
          <p:cNvSpPr txBox="1">
            <a:spLocks/>
          </p:cNvSpPr>
          <p:nvPr/>
        </p:nvSpPr>
        <p:spPr>
          <a:xfrm>
            <a:off x="5505199" y="3507143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 err="1"/>
              <a:t>structure</a:t>
            </a:r>
            <a:endParaRPr lang="de-AT" sz="1200" dirty="0"/>
          </a:p>
        </p:txBody>
      </p:sp>
      <p:sp>
        <p:nvSpPr>
          <p:cNvPr id="22" name="Google Shape;3990;p30">
            <a:extLst>
              <a:ext uri="{FF2B5EF4-FFF2-40B4-BE49-F238E27FC236}">
                <a16:creationId xmlns:a16="http://schemas.microsoft.com/office/drawing/2014/main" id="{1EA5309B-3F03-1246-BFCC-C129AC513B17}"/>
              </a:ext>
            </a:extLst>
          </p:cNvPr>
          <p:cNvSpPr txBox="1">
            <a:spLocks/>
          </p:cNvSpPr>
          <p:nvPr/>
        </p:nvSpPr>
        <p:spPr>
          <a:xfrm>
            <a:off x="5505199" y="3909536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/>
              <a:t>Resources / </a:t>
            </a:r>
            <a:r>
              <a:rPr lang="de-AT" sz="1200" dirty="0" err="1"/>
              <a:t>funding</a:t>
            </a:r>
            <a:endParaRPr lang="de-AT" sz="1200" dirty="0"/>
          </a:p>
        </p:txBody>
      </p:sp>
      <p:sp>
        <p:nvSpPr>
          <p:cNvPr id="23" name="Google Shape;3990;p30">
            <a:extLst>
              <a:ext uri="{FF2B5EF4-FFF2-40B4-BE49-F238E27FC236}">
                <a16:creationId xmlns:a16="http://schemas.microsoft.com/office/drawing/2014/main" id="{20BFEF9E-B3EA-D640-9898-96A239BDB36C}"/>
              </a:ext>
            </a:extLst>
          </p:cNvPr>
          <p:cNvSpPr txBox="1">
            <a:spLocks/>
          </p:cNvSpPr>
          <p:nvPr/>
        </p:nvSpPr>
        <p:spPr>
          <a:xfrm>
            <a:off x="639660" y="2893854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/>
              <a:t>lack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awareness</a:t>
            </a:r>
            <a:endParaRPr lang="de-AT" sz="1200" dirty="0"/>
          </a:p>
        </p:txBody>
      </p:sp>
      <p:sp>
        <p:nvSpPr>
          <p:cNvPr id="24" name="Google Shape;3990;p30">
            <a:extLst>
              <a:ext uri="{FF2B5EF4-FFF2-40B4-BE49-F238E27FC236}">
                <a16:creationId xmlns:a16="http://schemas.microsoft.com/office/drawing/2014/main" id="{D256855D-BC60-8244-B2BB-853E4CEC548E}"/>
              </a:ext>
            </a:extLst>
          </p:cNvPr>
          <p:cNvSpPr txBox="1">
            <a:spLocks/>
          </p:cNvSpPr>
          <p:nvPr/>
        </p:nvSpPr>
        <p:spPr>
          <a:xfrm>
            <a:off x="648463" y="3241011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/>
              <a:t>lack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trust</a:t>
            </a:r>
            <a:endParaRPr lang="de-AT" sz="1200" dirty="0"/>
          </a:p>
        </p:txBody>
      </p:sp>
      <p:sp>
        <p:nvSpPr>
          <p:cNvPr id="25" name="Google Shape;3990;p30">
            <a:extLst>
              <a:ext uri="{FF2B5EF4-FFF2-40B4-BE49-F238E27FC236}">
                <a16:creationId xmlns:a16="http://schemas.microsoft.com/office/drawing/2014/main" id="{182689DD-038E-B248-AC24-F96B10CEBD91}"/>
              </a:ext>
            </a:extLst>
          </p:cNvPr>
          <p:cNvSpPr txBox="1">
            <a:spLocks/>
          </p:cNvSpPr>
          <p:nvPr/>
        </p:nvSpPr>
        <p:spPr>
          <a:xfrm>
            <a:off x="673029" y="3602392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/>
              <a:t>high </a:t>
            </a:r>
            <a:r>
              <a:rPr lang="de-AT" sz="1200" dirty="0" err="1"/>
              <a:t>risks</a:t>
            </a:r>
            <a:endParaRPr lang="de-AT" sz="1200" dirty="0"/>
          </a:p>
        </p:txBody>
      </p:sp>
      <p:sp>
        <p:nvSpPr>
          <p:cNvPr id="26" name="Google Shape;3990;p30">
            <a:extLst>
              <a:ext uri="{FF2B5EF4-FFF2-40B4-BE49-F238E27FC236}">
                <a16:creationId xmlns:a16="http://schemas.microsoft.com/office/drawing/2014/main" id="{D7F46855-9626-8A43-9E5C-92C6F0D20556}"/>
              </a:ext>
            </a:extLst>
          </p:cNvPr>
          <p:cNvSpPr txBox="1">
            <a:spLocks/>
          </p:cNvSpPr>
          <p:nvPr/>
        </p:nvSpPr>
        <p:spPr>
          <a:xfrm>
            <a:off x="660508" y="3944471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200" dirty="0" err="1"/>
              <a:t>better</a:t>
            </a:r>
            <a:r>
              <a:rPr lang="de-AT" sz="1200" dirty="0"/>
              <a:t> alternatives</a:t>
            </a:r>
          </a:p>
        </p:txBody>
      </p:sp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10693C26-F22B-1642-BD82-03F21FFA964F}"/>
              </a:ext>
            </a:extLst>
          </p:cNvPr>
          <p:cNvSpPr/>
          <p:nvPr/>
        </p:nvSpPr>
        <p:spPr>
          <a:xfrm>
            <a:off x="5737142" y="312264"/>
            <a:ext cx="2058852" cy="1729716"/>
          </a:xfrm>
          <a:prstGeom prst="wedgeRoundRectCallout">
            <a:avLst/>
          </a:prstGeom>
          <a:noFill/>
          <a:ln>
            <a:solidFill>
              <a:srgbClr val="80BF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9591EFA-B9D2-9341-89BE-7FF4619FE88F}"/>
              </a:ext>
            </a:extLst>
          </p:cNvPr>
          <p:cNvSpPr/>
          <p:nvPr/>
        </p:nvSpPr>
        <p:spPr>
          <a:xfrm>
            <a:off x="365881" y="2427734"/>
            <a:ext cx="2444175" cy="2088232"/>
          </a:xfrm>
          <a:prstGeom prst="roundRect">
            <a:avLst/>
          </a:prstGeom>
          <a:solidFill>
            <a:srgbClr val="80BFB7">
              <a:alpha val="20000"/>
            </a:srgbClr>
          </a:solidFill>
          <a:ln>
            <a:solidFill>
              <a:srgbClr val="4B66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A6AB827-6F8B-CD4B-B1EF-1495759B349D}"/>
              </a:ext>
            </a:extLst>
          </p:cNvPr>
          <p:cNvSpPr/>
          <p:nvPr/>
        </p:nvSpPr>
        <p:spPr>
          <a:xfrm>
            <a:off x="637036" y="1386925"/>
            <a:ext cx="1901863" cy="762263"/>
          </a:xfrm>
          <a:prstGeom prst="roundRect">
            <a:avLst/>
          </a:prstGeom>
          <a:solidFill>
            <a:srgbClr val="002060">
              <a:alpha val="20000"/>
            </a:srgbClr>
          </a:solidFill>
          <a:ln>
            <a:solidFill>
              <a:srgbClr val="076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CD32793-8C5A-EF41-A49B-4F27FF471B9F}"/>
              </a:ext>
            </a:extLst>
          </p:cNvPr>
          <p:cNvSpPr/>
          <p:nvPr/>
        </p:nvSpPr>
        <p:spPr>
          <a:xfrm>
            <a:off x="3031080" y="1347979"/>
            <a:ext cx="2171227" cy="3210904"/>
          </a:xfrm>
          <a:prstGeom prst="roundRect">
            <a:avLst/>
          </a:prstGeom>
          <a:solidFill>
            <a:srgbClr val="0070C0">
              <a:alpha val="20000"/>
            </a:srgbClr>
          </a:solidFill>
          <a:ln>
            <a:solidFill>
              <a:srgbClr val="4B66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F8B021D-C703-3343-9C69-417BD60EA577}"/>
              </a:ext>
            </a:extLst>
          </p:cNvPr>
          <p:cNvSpPr/>
          <p:nvPr/>
        </p:nvSpPr>
        <p:spPr>
          <a:xfrm>
            <a:off x="5328682" y="2414818"/>
            <a:ext cx="2179200" cy="2144065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rgbClr val="076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95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7" name="Google Shape;3987;p30"/>
          <p:cNvSpPr txBox="1">
            <a:spLocks noGrp="1"/>
          </p:cNvSpPr>
          <p:nvPr>
            <p:ph type="title"/>
          </p:nvPr>
        </p:nvSpPr>
        <p:spPr>
          <a:xfrm>
            <a:off x="474437" y="212033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4. Recommendations</a:t>
            </a:r>
            <a:endParaRPr sz="2800" dirty="0"/>
          </a:p>
        </p:txBody>
      </p:sp>
      <p:sp>
        <p:nvSpPr>
          <p:cNvPr id="3989" name="Google Shape;3989;p30"/>
          <p:cNvSpPr txBox="1">
            <a:spLocks noGrp="1"/>
          </p:cNvSpPr>
          <p:nvPr>
            <p:ph type="body" idx="2"/>
          </p:nvPr>
        </p:nvSpPr>
        <p:spPr>
          <a:xfrm>
            <a:off x="3070166" y="1419073"/>
            <a:ext cx="2179200" cy="81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de-AT" sz="1400" dirty="0" err="1"/>
              <a:t>support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pro </a:t>
            </a:r>
            <a:r>
              <a:rPr lang="de-AT" sz="1400" dirty="0" err="1"/>
              <a:t>bono</a:t>
            </a:r>
            <a:r>
              <a:rPr lang="de-AT" sz="1400" dirty="0"/>
              <a:t> </a:t>
            </a:r>
            <a:r>
              <a:rPr lang="de-AT" sz="1400" dirty="0" err="1"/>
              <a:t>programs</a:t>
            </a:r>
            <a:r>
              <a:rPr lang="de-AT" sz="1400" dirty="0"/>
              <a:t> in </a:t>
            </a:r>
            <a:r>
              <a:rPr lang="de-AT" sz="1400" dirty="0" err="1"/>
              <a:t>law</a:t>
            </a:r>
            <a:r>
              <a:rPr lang="de-AT" sz="1400" dirty="0"/>
              <a:t> </a:t>
            </a:r>
            <a:r>
              <a:rPr lang="de-AT" sz="1400" dirty="0" err="1"/>
              <a:t>firms</a:t>
            </a:r>
            <a:endParaRPr sz="1400" dirty="0"/>
          </a:p>
        </p:txBody>
      </p:sp>
      <p:sp>
        <p:nvSpPr>
          <p:cNvPr id="3994" name="Google Shape;3994;p3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  <p:sp>
        <p:nvSpPr>
          <p:cNvPr id="16" name="Google Shape;3990;p30">
            <a:extLst>
              <a:ext uri="{FF2B5EF4-FFF2-40B4-BE49-F238E27FC236}">
                <a16:creationId xmlns:a16="http://schemas.microsoft.com/office/drawing/2014/main" id="{19FC8E15-DCC4-EA4D-8C5B-EE98E5A91AAA}"/>
              </a:ext>
            </a:extLst>
          </p:cNvPr>
          <p:cNvSpPr txBox="1">
            <a:spLocks/>
          </p:cNvSpPr>
          <p:nvPr/>
        </p:nvSpPr>
        <p:spPr>
          <a:xfrm>
            <a:off x="3081916" y="1977423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review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minimum</a:t>
            </a:r>
            <a:r>
              <a:rPr lang="de-AT" sz="1400" dirty="0"/>
              <a:t> </a:t>
            </a:r>
            <a:r>
              <a:rPr lang="de-AT" sz="1400" dirty="0" err="1"/>
              <a:t>fee</a:t>
            </a:r>
            <a:r>
              <a:rPr lang="de-AT" sz="1400" dirty="0"/>
              <a:t> </a:t>
            </a:r>
            <a:r>
              <a:rPr lang="de-AT" sz="1400" dirty="0" err="1"/>
              <a:t>provisions</a:t>
            </a:r>
            <a:endParaRPr lang="de-AT" sz="1400" dirty="0"/>
          </a:p>
        </p:txBody>
      </p:sp>
      <p:sp>
        <p:nvSpPr>
          <p:cNvPr id="17" name="Google Shape;3990;p30">
            <a:extLst>
              <a:ext uri="{FF2B5EF4-FFF2-40B4-BE49-F238E27FC236}">
                <a16:creationId xmlns:a16="http://schemas.microsoft.com/office/drawing/2014/main" id="{B4D10DB5-9265-5C40-A818-F99E81269DD2}"/>
              </a:ext>
            </a:extLst>
          </p:cNvPr>
          <p:cNvSpPr txBox="1">
            <a:spLocks/>
          </p:cNvSpPr>
          <p:nvPr/>
        </p:nvSpPr>
        <p:spPr>
          <a:xfrm>
            <a:off x="3070166" y="2513894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review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/ </a:t>
            </a:r>
            <a:r>
              <a:rPr lang="de-AT" sz="1400" dirty="0" err="1"/>
              <a:t>research</a:t>
            </a:r>
            <a:r>
              <a:rPr lang="de-AT" sz="1400" dirty="0"/>
              <a:t> on </a:t>
            </a:r>
            <a:r>
              <a:rPr lang="de-AT" sz="1400" dirty="0" err="1"/>
              <a:t>contingency</a:t>
            </a:r>
            <a:r>
              <a:rPr lang="de-AT" sz="1400" dirty="0"/>
              <a:t> </a:t>
            </a:r>
            <a:r>
              <a:rPr lang="de-AT" sz="1400" dirty="0" err="1"/>
              <a:t>fees</a:t>
            </a:r>
            <a:r>
              <a:rPr lang="de-AT" sz="1400" dirty="0"/>
              <a:t> </a:t>
            </a:r>
          </a:p>
        </p:txBody>
      </p:sp>
      <p:sp>
        <p:nvSpPr>
          <p:cNvPr id="18" name="Google Shape;3990;p30">
            <a:extLst>
              <a:ext uri="{FF2B5EF4-FFF2-40B4-BE49-F238E27FC236}">
                <a16:creationId xmlns:a16="http://schemas.microsoft.com/office/drawing/2014/main" id="{C90A4F32-DFB5-0C4F-B9E6-3447B0E82255}"/>
              </a:ext>
            </a:extLst>
          </p:cNvPr>
          <p:cNvSpPr txBox="1">
            <a:spLocks/>
          </p:cNvSpPr>
          <p:nvPr/>
        </p:nvSpPr>
        <p:spPr>
          <a:xfrm>
            <a:off x="3070166" y="3065426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expansion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legal </a:t>
            </a:r>
            <a:r>
              <a:rPr lang="de-AT" sz="1400" dirty="0" err="1"/>
              <a:t>aid</a:t>
            </a:r>
            <a:r>
              <a:rPr lang="de-AT" sz="1400" dirty="0"/>
              <a:t> </a:t>
            </a:r>
            <a:r>
              <a:rPr lang="de-AT" sz="1400" dirty="0" err="1"/>
              <a:t>to</a:t>
            </a:r>
            <a:r>
              <a:rPr lang="de-AT" sz="1400" dirty="0"/>
              <a:t> CSOs and </a:t>
            </a:r>
            <a:r>
              <a:rPr lang="de-AT" sz="1400" dirty="0" err="1"/>
              <a:t>strat</a:t>
            </a:r>
            <a:r>
              <a:rPr lang="de-AT" sz="1400" dirty="0"/>
              <a:t> </a:t>
            </a:r>
            <a:r>
              <a:rPr lang="de-AT" sz="1400" dirty="0" err="1"/>
              <a:t>lit</a:t>
            </a:r>
            <a:r>
              <a:rPr lang="de-AT" sz="1400" dirty="0"/>
              <a:t> </a:t>
            </a:r>
            <a:r>
              <a:rPr lang="de-AT" sz="1400" dirty="0" err="1"/>
              <a:t>projects</a:t>
            </a:r>
            <a:endParaRPr lang="de-AT" sz="1400" dirty="0"/>
          </a:p>
        </p:txBody>
      </p:sp>
      <p:sp>
        <p:nvSpPr>
          <p:cNvPr id="20" name="Google Shape;3990;p30">
            <a:extLst>
              <a:ext uri="{FF2B5EF4-FFF2-40B4-BE49-F238E27FC236}">
                <a16:creationId xmlns:a16="http://schemas.microsoft.com/office/drawing/2014/main" id="{0567F193-F3A1-164E-A47D-135F0A7A4753}"/>
              </a:ext>
            </a:extLst>
          </p:cNvPr>
          <p:cNvSpPr txBox="1">
            <a:spLocks/>
          </p:cNvSpPr>
          <p:nvPr/>
        </p:nvSpPr>
        <p:spPr>
          <a:xfrm>
            <a:off x="5737142" y="324823"/>
            <a:ext cx="2179200" cy="1280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None/>
            </a:pPr>
            <a:r>
              <a:rPr lang="de-AT" sz="1400" dirty="0" err="1">
                <a:solidFill>
                  <a:schemeClr val="accent4">
                    <a:lumMod val="75000"/>
                  </a:schemeClr>
                </a:solidFill>
              </a:rPr>
              <a:t>creating</a:t>
            </a:r>
            <a:r>
              <a:rPr lang="de-AT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4">
                    <a:lumMod val="75000"/>
                  </a:schemeClr>
                </a:solidFill>
              </a:rPr>
              <a:t>strat</a:t>
            </a:r>
            <a:r>
              <a:rPr lang="de-AT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4">
                    <a:lumMod val="75000"/>
                  </a:schemeClr>
                </a:solidFill>
              </a:rPr>
              <a:t>lit</a:t>
            </a:r>
            <a:r>
              <a:rPr lang="de-AT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4">
                    <a:lumMod val="75000"/>
                  </a:schemeClr>
                </a:solidFill>
              </a:rPr>
              <a:t>expertise</a:t>
            </a:r>
            <a:r>
              <a:rPr lang="de-AT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400" dirty="0" err="1">
                <a:solidFill>
                  <a:schemeClr val="accent4">
                    <a:lumMod val="75000"/>
                  </a:schemeClr>
                </a:solidFill>
              </a:rPr>
              <a:t>hubs</a:t>
            </a:r>
            <a:endParaRPr lang="de-AT" sz="14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4B667F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expertise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building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4B667F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knowledge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dissemination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4B667F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network</a:t>
            </a:r>
            <a:r>
              <a:rPr lang="de-AT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building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4B667F"/>
              </a:buClr>
              <a:buFont typeface="Arial" panose="020B0604020202020204" pitchFamily="34" charset="0"/>
              <a:buChar char="•"/>
            </a:pPr>
            <a:r>
              <a:rPr lang="de-AT" sz="1200" dirty="0" err="1">
                <a:solidFill>
                  <a:schemeClr val="accent4">
                    <a:lumMod val="75000"/>
                  </a:schemeClr>
                </a:solidFill>
              </a:rPr>
              <a:t>communication</a:t>
            </a: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Clr>
                <a:srgbClr val="80BFB7"/>
              </a:buClr>
              <a:buFont typeface="Arial" panose="020B0604020202020204" pitchFamily="34" charset="0"/>
              <a:buChar char="•"/>
            </a:pP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10693C26-F22B-1642-BD82-03F21FFA964F}"/>
              </a:ext>
            </a:extLst>
          </p:cNvPr>
          <p:cNvSpPr/>
          <p:nvPr/>
        </p:nvSpPr>
        <p:spPr>
          <a:xfrm>
            <a:off x="5737142" y="312264"/>
            <a:ext cx="2058852" cy="1729716"/>
          </a:xfrm>
          <a:prstGeom prst="wedgeRoundRectCallout">
            <a:avLst/>
          </a:prstGeom>
          <a:solidFill>
            <a:srgbClr val="00B050">
              <a:alpha val="5000"/>
            </a:srgbClr>
          </a:solidFill>
          <a:ln>
            <a:solidFill>
              <a:srgbClr val="80BF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9591EFA-B9D2-9341-89BE-7FF4619FE88F}"/>
              </a:ext>
            </a:extLst>
          </p:cNvPr>
          <p:cNvSpPr/>
          <p:nvPr/>
        </p:nvSpPr>
        <p:spPr>
          <a:xfrm>
            <a:off x="365881" y="2427734"/>
            <a:ext cx="2444175" cy="2088232"/>
          </a:xfrm>
          <a:prstGeom prst="roundRect">
            <a:avLst/>
          </a:prstGeom>
          <a:solidFill>
            <a:srgbClr val="80BFB7">
              <a:alpha val="20000"/>
            </a:srgbClr>
          </a:solidFill>
          <a:ln>
            <a:solidFill>
              <a:srgbClr val="4B66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A6AB827-6F8B-CD4B-B1EF-1495759B349D}"/>
              </a:ext>
            </a:extLst>
          </p:cNvPr>
          <p:cNvSpPr/>
          <p:nvPr/>
        </p:nvSpPr>
        <p:spPr>
          <a:xfrm>
            <a:off x="637036" y="1386925"/>
            <a:ext cx="1901863" cy="762263"/>
          </a:xfrm>
          <a:prstGeom prst="roundRect">
            <a:avLst/>
          </a:prstGeom>
          <a:solidFill>
            <a:srgbClr val="002060">
              <a:alpha val="20000"/>
            </a:srgbClr>
          </a:solidFill>
          <a:ln>
            <a:solidFill>
              <a:srgbClr val="076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CD32793-8C5A-EF41-A49B-4F27FF471B9F}"/>
              </a:ext>
            </a:extLst>
          </p:cNvPr>
          <p:cNvSpPr/>
          <p:nvPr/>
        </p:nvSpPr>
        <p:spPr>
          <a:xfrm>
            <a:off x="3031080" y="1347979"/>
            <a:ext cx="2171227" cy="3210904"/>
          </a:xfrm>
          <a:prstGeom prst="roundRect">
            <a:avLst/>
          </a:prstGeom>
          <a:solidFill>
            <a:srgbClr val="0070C0">
              <a:alpha val="20000"/>
            </a:srgbClr>
          </a:solidFill>
          <a:ln>
            <a:solidFill>
              <a:srgbClr val="4B66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F8B021D-C703-3343-9C69-417BD60EA577}"/>
              </a:ext>
            </a:extLst>
          </p:cNvPr>
          <p:cNvSpPr/>
          <p:nvPr/>
        </p:nvSpPr>
        <p:spPr>
          <a:xfrm>
            <a:off x="5328682" y="2414818"/>
            <a:ext cx="2179200" cy="2144065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rgbClr val="076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oogle Shape;3990;p30">
            <a:extLst>
              <a:ext uri="{FF2B5EF4-FFF2-40B4-BE49-F238E27FC236}">
                <a16:creationId xmlns:a16="http://schemas.microsoft.com/office/drawing/2014/main" id="{985415B3-49EE-E645-8B47-5A1D2AF2D94A}"/>
              </a:ext>
            </a:extLst>
          </p:cNvPr>
          <p:cNvSpPr txBox="1">
            <a:spLocks/>
          </p:cNvSpPr>
          <p:nvPr/>
        </p:nvSpPr>
        <p:spPr>
          <a:xfrm>
            <a:off x="3097931" y="3556074"/>
            <a:ext cx="2179200" cy="51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expansion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standing</a:t>
            </a:r>
            <a:r>
              <a:rPr lang="de-AT" sz="1400" dirty="0"/>
              <a:t> </a:t>
            </a:r>
            <a:r>
              <a:rPr lang="de-AT" sz="1400" dirty="0" err="1"/>
              <a:t>rights</a:t>
            </a:r>
            <a:r>
              <a:rPr lang="de-AT" sz="1400" dirty="0"/>
              <a:t> </a:t>
            </a:r>
            <a:r>
              <a:rPr lang="de-AT" sz="1400" dirty="0" err="1"/>
              <a:t>for</a:t>
            </a:r>
            <a:r>
              <a:rPr lang="de-AT" sz="1400" dirty="0"/>
              <a:t> CSOs &amp; </a:t>
            </a:r>
            <a:r>
              <a:rPr lang="de-AT" sz="1400" dirty="0" err="1"/>
              <a:t>equality</a:t>
            </a:r>
            <a:r>
              <a:rPr lang="de-AT" sz="1400" dirty="0"/>
              <a:t> </a:t>
            </a:r>
            <a:r>
              <a:rPr lang="de-AT" sz="1400" dirty="0" err="1"/>
              <a:t>bodies</a:t>
            </a:r>
            <a:endParaRPr lang="de-AT" sz="1400" dirty="0"/>
          </a:p>
        </p:txBody>
      </p:sp>
      <p:sp>
        <p:nvSpPr>
          <p:cNvPr id="28" name="Google Shape;3989;p30">
            <a:extLst>
              <a:ext uri="{FF2B5EF4-FFF2-40B4-BE49-F238E27FC236}">
                <a16:creationId xmlns:a16="http://schemas.microsoft.com/office/drawing/2014/main" id="{7E54D7AE-55AD-9244-BFC9-D69B94A9926E}"/>
              </a:ext>
            </a:extLst>
          </p:cNvPr>
          <p:cNvSpPr txBox="1">
            <a:spLocks/>
          </p:cNvSpPr>
          <p:nvPr/>
        </p:nvSpPr>
        <p:spPr>
          <a:xfrm>
            <a:off x="5380233" y="2414818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creating</a:t>
            </a:r>
            <a:r>
              <a:rPr lang="de-AT" sz="1400" dirty="0"/>
              <a:t> </a:t>
            </a:r>
            <a:r>
              <a:rPr lang="de-AT" sz="1400" dirty="0" err="1"/>
              <a:t>expertise</a:t>
            </a:r>
            <a:endParaRPr lang="de-AT" sz="1400" dirty="0"/>
          </a:p>
        </p:txBody>
      </p:sp>
      <p:sp>
        <p:nvSpPr>
          <p:cNvPr id="29" name="Google Shape;3989;p30">
            <a:extLst>
              <a:ext uri="{FF2B5EF4-FFF2-40B4-BE49-F238E27FC236}">
                <a16:creationId xmlns:a16="http://schemas.microsoft.com/office/drawing/2014/main" id="{B22FEFF9-FB44-4240-A632-655825109629}"/>
              </a:ext>
            </a:extLst>
          </p:cNvPr>
          <p:cNvSpPr txBox="1">
            <a:spLocks/>
          </p:cNvSpPr>
          <p:nvPr/>
        </p:nvSpPr>
        <p:spPr>
          <a:xfrm>
            <a:off x="5381298" y="2702679"/>
            <a:ext cx="2179200" cy="801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providing</a:t>
            </a:r>
            <a:r>
              <a:rPr lang="de-AT" sz="1400" dirty="0"/>
              <a:t> </a:t>
            </a:r>
            <a:r>
              <a:rPr lang="de-AT" sz="1400" dirty="0" err="1"/>
              <a:t>resources</a:t>
            </a:r>
            <a:r>
              <a:rPr lang="de-AT" sz="1400" dirty="0"/>
              <a:t> (</a:t>
            </a:r>
            <a:r>
              <a:rPr lang="de-AT" sz="1400" dirty="0" err="1"/>
              <a:t>funding</a:t>
            </a:r>
            <a:r>
              <a:rPr lang="de-AT" sz="1400" dirty="0"/>
              <a:t> / </a:t>
            </a:r>
            <a:r>
              <a:rPr lang="de-AT" sz="1400" dirty="0" err="1"/>
              <a:t>specific</a:t>
            </a:r>
            <a:r>
              <a:rPr lang="de-AT" sz="1400" dirty="0"/>
              <a:t> </a:t>
            </a:r>
            <a:r>
              <a:rPr lang="de-AT" sz="1400" dirty="0" err="1"/>
              <a:t>programnes</a:t>
            </a:r>
            <a:r>
              <a:rPr lang="de-AT" sz="1400" dirty="0"/>
              <a:t> / ...)</a:t>
            </a:r>
          </a:p>
          <a:p>
            <a:pPr marL="0" indent="0">
              <a:buFont typeface="Titillium Web Light"/>
              <a:buNone/>
            </a:pPr>
            <a:endParaRPr lang="de-AT" sz="1400" dirty="0"/>
          </a:p>
        </p:txBody>
      </p:sp>
      <p:sp>
        <p:nvSpPr>
          <p:cNvPr id="30" name="Google Shape;3989;p30">
            <a:extLst>
              <a:ext uri="{FF2B5EF4-FFF2-40B4-BE49-F238E27FC236}">
                <a16:creationId xmlns:a16="http://schemas.microsoft.com/office/drawing/2014/main" id="{DDDD1093-39D7-324D-8C97-C2EDEEDDAA5E}"/>
              </a:ext>
            </a:extLst>
          </p:cNvPr>
          <p:cNvSpPr txBox="1">
            <a:spLocks/>
          </p:cNvSpPr>
          <p:nvPr/>
        </p:nvSpPr>
        <p:spPr>
          <a:xfrm>
            <a:off x="5375741" y="3453654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supporting</a:t>
            </a:r>
            <a:r>
              <a:rPr lang="de-AT" sz="1400" dirty="0"/>
              <a:t> </a:t>
            </a:r>
            <a:r>
              <a:rPr lang="de-AT" sz="1400" dirty="0" err="1"/>
              <a:t>creation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law</a:t>
            </a:r>
            <a:r>
              <a:rPr lang="de-AT" sz="1400" dirty="0"/>
              <a:t> </a:t>
            </a:r>
            <a:r>
              <a:rPr lang="de-AT" sz="1400" dirty="0" err="1"/>
              <a:t>clinics</a:t>
            </a:r>
            <a:endParaRPr lang="de-AT" sz="1400" dirty="0"/>
          </a:p>
        </p:txBody>
      </p:sp>
      <p:sp>
        <p:nvSpPr>
          <p:cNvPr id="31" name="Google Shape;3989;p30">
            <a:extLst>
              <a:ext uri="{FF2B5EF4-FFF2-40B4-BE49-F238E27FC236}">
                <a16:creationId xmlns:a16="http://schemas.microsoft.com/office/drawing/2014/main" id="{115B430B-357A-7243-9490-CAA10B016DA7}"/>
              </a:ext>
            </a:extLst>
          </p:cNvPr>
          <p:cNvSpPr txBox="1">
            <a:spLocks/>
          </p:cNvSpPr>
          <p:nvPr/>
        </p:nvSpPr>
        <p:spPr>
          <a:xfrm>
            <a:off x="5396248" y="3975254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/>
              <a:t>transnational </a:t>
            </a:r>
            <a:r>
              <a:rPr lang="de-AT" sz="1400" dirty="0" err="1"/>
              <a:t>exchange</a:t>
            </a:r>
            <a:endParaRPr lang="de-AT" sz="1400" dirty="0"/>
          </a:p>
        </p:txBody>
      </p:sp>
      <p:sp>
        <p:nvSpPr>
          <p:cNvPr id="33" name="Google Shape;3989;p30">
            <a:extLst>
              <a:ext uri="{FF2B5EF4-FFF2-40B4-BE49-F238E27FC236}">
                <a16:creationId xmlns:a16="http://schemas.microsoft.com/office/drawing/2014/main" id="{2862F7C1-1141-DF44-94A4-01CD45E2452F}"/>
              </a:ext>
            </a:extLst>
          </p:cNvPr>
          <p:cNvSpPr txBox="1">
            <a:spLocks/>
          </p:cNvSpPr>
          <p:nvPr/>
        </p:nvSpPr>
        <p:spPr>
          <a:xfrm>
            <a:off x="546518" y="2598061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support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awareness</a:t>
            </a:r>
            <a:r>
              <a:rPr lang="de-AT" sz="1400" dirty="0"/>
              <a:t> </a:t>
            </a:r>
            <a:r>
              <a:rPr lang="de-AT" sz="1400" dirty="0" err="1"/>
              <a:t>raising</a:t>
            </a:r>
            <a:r>
              <a:rPr lang="de-AT" sz="1400" dirty="0"/>
              <a:t> </a:t>
            </a:r>
            <a:r>
              <a:rPr lang="de-AT" sz="1400" dirty="0" err="1"/>
              <a:t>measures</a:t>
            </a:r>
            <a:endParaRPr lang="de-AT" sz="1400" dirty="0"/>
          </a:p>
          <a:p>
            <a:pPr marL="0" indent="0">
              <a:buFont typeface="Titillium Web Light"/>
              <a:buNone/>
            </a:pPr>
            <a:endParaRPr lang="de-AT" sz="1400" dirty="0"/>
          </a:p>
        </p:txBody>
      </p:sp>
      <p:sp>
        <p:nvSpPr>
          <p:cNvPr id="34" name="Google Shape;3989;p30">
            <a:extLst>
              <a:ext uri="{FF2B5EF4-FFF2-40B4-BE49-F238E27FC236}">
                <a16:creationId xmlns:a16="http://schemas.microsoft.com/office/drawing/2014/main" id="{89FE3512-5A1B-814A-B8A9-3318BD1F798C}"/>
              </a:ext>
            </a:extLst>
          </p:cNvPr>
          <p:cNvSpPr txBox="1">
            <a:spLocks/>
          </p:cNvSpPr>
          <p:nvPr/>
        </p:nvSpPr>
        <p:spPr>
          <a:xfrm>
            <a:off x="546518" y="3225305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reducing</a:t>
            </a:r>
            <a:r>
              <a:rPr lang="de-AT" sz="1400" dirty="0"/>
              <a:t> </a:t>
            </a:r>
            <a:r>
              <a:rPr lang="de-AT" sz="1400" dirty="0" err="1"/>
              <a:t>risks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litigation</a:t>
            </a:r>
            <a:r>
              <a:rPr lang="de-AT" sz="1400" dirty="0"/>
              <a:t>, e.g. </a:t>
            </a:r>
            <a:r>
              <a:rPr lang="de-AT" sz="1400" dirty="0" err="1"/>
              <a:t>by</a:t>
            </a:r>
            <a:r>
              <a:rPr lang="de-AT" sz="1400" dirty="0"/>
              <a:t> </a:t>
            </a:r>
            <a:r>
              <a:rPr lang="de-AT" sz="1400" dirty="0" err="1"/>
              <a:t>erecting</a:t>
            </a:r>
            <a:r>
              <a:rPr lang="de-AT" sz="1400" dirty="0"/>
              <a:t> </a:t>
            </a:r>
            <a:r>
              <a:rPr lang="de-AT" sz="1400" dirty="0" err="1"/>
              <a:t>funds</a:t>
            </a:r>
            <a:r>
              <a:rPr lang="de-AT" sz="1400" dirty="0"/>
              <a:t> </a:t>
            </a:r>
            <a:r>
              <a:rPr lang="de-AT" sz="1400" dirty="0" err="1"/>
              <a:t>to</a:t>
            </a:r>
            <a:r>
              <a:rPr lang="de-AT" sz="1400" dirty="0"/>
              <a:t> </a:t>
            </a:r>
            <a:r>
              <a:rPr lang="de-AT" sz="1400" dirty="0" err="1"/>
              <a:t>take</a:t>
            </a:r>
            <a:r>
              <a:rPr lang="de-AT" sz="1400" dirty="0"/>
              <a:t> </a:t>
            </a:r>
            <a:r>
              <a:rPr lang="de-AT" sz="1400" dirty="0" err="1"/>
              <a:t>over</a:t>
            </a:r>
            <a:r>
              <a:rPr lang="de-AT" sz="1400" dirty="0"/>
              <a:t> </a:t>
            </a:r>
            <a:r>
              <a:rPr lang="de-AT" sz="1400" dirty="0" err="1"/>
              <a:t>costs</a:t>
            </a:r>
            <a:r>
              <a:rPr lang="de-AT" sz="1400" dirty="0"/>
              <a:t> </a:t>
            </a:r>
          </a:p>
        </p:txBody>
      </p:sp>
      <p:sp>
        <p:nvSpPr>
          <p:cNvPr id="37" name="Google Shape;3989;p30">
            <a:extLst>
              <a:ext uri="{FF2B5EF4-FFF2-40B4-BE49-F238E27FC236}">
                <a16:creationId xmlns:a16="http://schemas.microsoft.com/office/drawing/2014/main" id="{8CAF0EF7-0F7F-8B4E-B0F0-32809CCCA274}"/>
              </a:ext>
            </a:extLst>
          </p:cNvPr>
          <p:cNvSpPr txBox="1">
            <a:spLocks/>
          </p:cNvSpPr>
          <p:nvPr/>
        </p:nvSpPr>
        <p:spPr>
          <a:xfrm>
            <a:off x="655251" y="1330191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support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research</a:t>
            </a:r>
            <a:endParaRPr lang="de-AT" sz="1400" dirty="0"/>
          </a:p>
          <a:p>
            <a:pPr marL="0" indent="0">
              <a:buFont typeface="Titillium Web Light"/>
              <a:buNone/>
            </a:pPr>
            <a:endParaRPr lang="de-AT" sz="1400" dirty="0"/>
          </a:p>
        </p:txBody>
      </p:sp>
      <p:sp>
        <p:nvSpPr>
          <p:cNvPr id="38" name="Google Shape;3989;p30">
            <a:extLst>
              <a:ext uri="{FF2B5EF4-FFF2-40B4-BE49-F238E27FC236}">
                <a16:creationId xmlns:a16="http://schemas.microsoft.com/office/drawing/2014/main" id="{66A1C7C5-FC14-0B4E-8855-57B515FCA08B}"/>
              </a:ext>
            </a:extLst>
          </p:cNvPr>
          <p:cNvSpPr txBox="1">
            <a:spLocks/>
          </p:cNvSpPr>
          <p:nvPr/>
        </p:nvSpPr>
        <p:spPr>
          <a:xfrm>
            <a:off x="645485" y="1631568"/>
            <a:ext cx="2179200" cy="36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▪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▫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●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○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600"/>
              <a:buFont typeface="Titillium Web Light"/>
              <a:buChar char="■"/>
              <a:defRPr sz="16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 marL="0" indent="0">
              <a:buFont typeface="Titillium Web Light"/>
              <a:buNone/>
            </a:pPr>
            <a:r>
              <a:rPr lang="de-AT" sz="1400" dirty="0" err="1"/>
              <a:t>support</a:t>
            </a:r>
            <a:r>
              <a:rPr lang="de-AT" sz="1400" dirty="0"/>
              <a:t>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publications</a:t>
            </a:r>
            <a:endParaRPr lang="de-AT" sz="1400" dirty="0"/>
          </a:p>
          <a:p>
            <a:pPr marL="0" indent="0">
              <a:buFont typeface="Titillium Web Light"/>
              <a:buNone/>
            </a:pP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1515332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8" name="Google Shape;4038;p36"/>
          <p:cNvSpPr txBox="1">
            <a:spLocks noGrp="1"/>
          </p:cNvSpPr>
          <p:nvPr>
            <p:ph type="ctrTitle" idx="4294967295"/>
          </p:nvPr>
        </p:nvSpPr>
        <p:spPr>
          <a:xfrm>
            <a:off x="539552" y="1414858"/>
            <a:ext cx="5944054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rgbClr val="80BFB7"/>
                </a:solidFill>
              </a:rPr>
              <a:t>THANK YOU FOR YOUR ATTENTION!</a:t>
            </a:r>
            <a:endParaRPr sz="6000" dirty="0">
              <a:solidFill>
                <a:srgbClr val="80BFB7"/>
              </a:solidFill>
            </a:endParaRPr>
          </a:p>
        </p:txBody>
      </p:sp>
      <p:sp>
        <p:nvSpPr>
          <p:cNvPr id="4039" name="Google Shape;4039;p36"/>
          <p:cNvSpPr txBox="1">
            <a:spLocks noGrp="1"/>
          </p:cNvSpPr>
          <p:nvPr>
            <p:ph type="subTitle" idx="4294967295"/>
          </p:nvPr>
        </p:nvSpPr>
        <p:spPr>
          <a:xfrm>
            <a:off x="3203848" y="2968728"/>
            <a:ext cx="4863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de-AT" sz="3600" dirty="0" err="1">
                <a:solidFill>
                  <a:srgbClr val="D3EBD5"/>
                </a:solidFill>
                <a:highlight>
                  <a:srgbClr val="01597F"/>
                </a:highlight>
              </a:rPr>
              <a:t>Any</a:t>
            </a:r>
            <a:r>
              <a:rPr lang="de-AT" sz="3600" dirty="0">
                <a:solidFill>
                  <a:srgbClr val="D3EBD5"/>
                </a:solidFill>
                <a:highlight>
                  <a:srgbClr val="01597F"/>
                </a:highlight>
              </a:rPr>
              <a:t> </a:t>
            </a:r>
            <a:r>
              <a:rPr lang="de-AT" sz="3600" dirty="0" err="1">
                <a:solidFill>
                  <a:srgbClr val="D3EBD5"/>
                </a:solidFill>
                <a:highlight>
                  <a:srgbClr val="01597F"/>
                </a:highlight>
              </a:rPr>
              <a:t>questions</a:t>
            </a:r>
            <a:r>
              <a:rPr lang="de-AT" sz="3600" dirty="0">
                <a:solidFill>
                  <a:srgbClr val="D3EBD5"/>
                </a:solidFill>
                <a:highlight>
                  <a:srgbClr val="01597F"/>
                </a:highlight>
              </a:rPr>
              <a:t>?</a:t>
            </a:r>
            <a:endParaRPr sz="3600" dirty="0">
              <a:solidFill>
                <a:srgbClr val="D3EBD5"/>
              </a:solidFill>
              <a:highlight>
                <a:srgbClr val="01597F"/>
              </a:highlight>
            </a:endParaRPr>
          </a:p>
        </p:txBody>
      </p:sp>
      <p:sp>
        <p:nvSpPr>
          <p:cNvPr id="4040" name="Google Shape;4040;p36"/>
          <p:cNvSpPr txBox="1">
            <a:spLocks noGrp="1"/>
          </p:cNvSpPr>
          <p:nvPr>
            <p:ph type="body" idx="4294967295"/>
          </p:nvPr>
        </p:nvSpPr>
        <p:spPr>
          <a:xfrm>
            <a:off x="3203848" y="3795886"/>
            <a:ext cx="4863900" cy="16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D3EBD5"/>
                </a:solidFill>
              </a:rPr>
              <a:t>You can contact me at:</a:t>
            </a:r>
            <a:endParaRPr dirty="0">
              <a:solidFill>
                <a:srgbClr val="D3EBD5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D3EBD5"/>
                </a:solidFill>
              </a:rPr>
              <a:t>m</a:t>
            </a:r>
            <a:r>
              <a:rPr lang="en" dirty="0" err="1">
                <a:solidFill>
                  <a:srgbClr val="D3EBD5"/>
                </a:solidFill>
              </a:rPr>
              <a:t>arion.guerrero@posteo.at</a:t>
            </a:r>
            <a:endParaRPr dirty="0">
              <a:solidFill>
                <a:srgbClr val="D3EBD5"/>
              </a:solidFill>
            </a:endParaRPr>
          </a:p>
        </p:txBody>
      </p:sp>
      <p:sp>
        <p:nvSpPr>
          <p:cNvPr id="4041" name="Google Shape;4041;p3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6" name="Google Shape;3976;p29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  OVERVIEW OF THE REPORT</a:t>
            </a:r>
            <a:endParaRPr dirty="0"/>
          </a:p>
        </p:txBody>
      </p:sp>
      <p:sp>
        <p:nvSpPr>
          <p:cNvPr id="3977" name="Google Shape;3977;p29"/>
          <p:cNvSpPr/>
          <p:nvPr/>
        </p:nvSpPr>
        <p:spPr>
          <a:xfrm>
            <a:off x="503650" y="1908920"/>
            <a:ext cx="1290791" cy="2021374"/>
          </a:xfrm>
          <a:prstGeom prst="rect">
            <a:avLst/>
          </a:prstGeom>
          <a:noFill/>
          <a:ln w="76200" cap="flat" cmpd="sng">
            <a:solidFill>
              <a:srgbClr val="D3EBD5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Chapter 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</a:b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Methodology,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Introduction  </a:t>
            </a:r>
            <a:r>
              <a:rPr lang="de-AT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Strategic </a:t>
            </a:r>
            <a:r>
              <a:rPr lang="de-AT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Litigation</a:t>
            </a:r>
            <a:endParaRPr lang="en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78" name="Google Shape;3978;p29"/>
          <p:cNvSpPr/>
          <p:nvPr/>
        </p:nvSpPr>
        <p:spPr>
          <a:xfrm>
            <a:off x="4283688" y="1923678"/>
            <a:ext cx="1290791" cy="2021374"/>
          </a:xfrm>
          <a:prstGeom prst="rect">
            <a:avLst/>
          </a:prstGeom>
          <a:noFill/>
          <a:ln w="76200" cap="flat" cmpd="sng">
            <a:solidFill>
              <a:srgbClr val="0B87A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Chapter 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6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Strategic Litigation at the EU Level (CJEU)</a:t>
            </a:r>
            <a:endParaRPr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79" name="Google Shape;3979;p29"/>
          <p:cNvSpPr/>
          <p:nvPr/>
        </p:nvSpPr>
        <p:spPr>
          <a:xfrm>
            <a:off x="2401397" y="1935575"/>
            <a:ext cx="1290791" cy="2021374"/>
          </a:xfrm>
          <a:prstGeom prst="rect">
            <a:avLst/>
          </a:prstGeom>
          <a:noFill/>
          <a:ln w="76200" cap="flat" cmpd="sng">
            <a:solidFill>
              <a:srgbClr val="80BFB7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Chapter 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6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Strategic Litigation at the National Level</a:t>
            </a:r>
            <a:endParaRPr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cxnSp>
        <p:nvCxnSpPr>
          <p:cNvPr id="3980" name="Google Shape;3980;p29"/>
          <p:cNvCxnSpPr>
            <a:cxnSpLocks/>
          </p:cNvCxnSpPr>
          <p:nvPr/>
        </p:nvCxnSpPr>
        <p:spPr>
          <a:xfrm>
            <a:off x="1777832" y="2859594"/>
            <a:ext cx="648072" cy="0"/>
          </a:xfrm>
          <a:prstGeom prst="straightConnector1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diamond" w="sm" len="sm"/>
            <a:tailEnd type="diamond" w="sm" len="sm"/>
          </a:ln>
        </p:spPr>
      </p:cxnSp>
      <p:sp>
        <p:nvSpPr>
          <p:cNvPr id="3982" name="Google Shape;3982;p2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sp>
        <p:nvSpPr>
          <p:cNvPr id="14" name="Google Shape;3978;p29">
            <a:extLst>
              <a:ext uri="{FF2B5EF4-FFF2-40B4-BE49-F238E27FC236}">
                <a16:creationId xmlns:a16="http://schemas.microsoft.com/office/drawing/2014/main" id="{01158C05-3425-784C-BB34-99CDDDF7C174}"/>
              </a:ext>
            </a:extLst>
          </p:cNvPr>
          <p:cNvSpPr/>
          <p:nvPr/>
        </p:nvSpPr>
        <p:spPr>
          <a:xfrm>
            <a:off x="6174063" y="1930425"/>
            <a:ext cx="1290791" cy="2021374"/>
          </a:xfrm>
          <a:prstGeom prst="rect">
            <a:avLst/>
          </a:prstGeom>
          <a:noFill/>
          <a:ln w="76200" cap="flat" cmpd="sng">
            <a:solidFill>
              <a:srgbClr val="076476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Chapter 4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6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Conclusions &amp; </a:t>
            </a:r>
            <a:r>
              <a:rPr lang="en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Recommen</a:t>
            </a:r>
            <a:r>
              <a:rPr lang="en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-dations</a:t>
            </a:r>
            <a:endParaRPr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cxnSp>
        <p:nvCxnSpPr>
          <p:cNvPr id="18" name="Google Shape;3980;p29">
            <a:extLst>
              <a:ext uri="{FF2B5EF4-FFF2-40B4-BE49-F238E27FC236}">
                <a16:creationId xmlns:a16="http://schemas.microsoft.com/office/drawing/2014/main" id="{3BAE5D6C-91E2-8C42-AE72-82BF01DAE1E4}"/>
              </a:ext>
            </a:extLst>
          </p:cNvPr>
          <p:cNvCxnSpPr>
            <a:cxnSpLocks/>
          </p:cNvCxnSpPr>
          <p:nvPr/>
        </p:nvCxnSpPr>
        <p:spPr>
          <a:xfrm>
            <a:off x="3722048" y="2852905"/>
            <a:ext cx="576064" cy="0"/>
          </a:xfrm>
          <a:prstGeom prst="straightConnector1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diamond" w="sm" len="sm"/>
            <a:tailEnd type="diamond" w="sm" len="sm"/>
          </a:ln>
        </p:spPr>
      </p:cxnSp>
      <p:cxnSp>
        <p:nvCxnSpPr>
          <p:cNvPr id="19" name="Google Shape;3980;p29">
            <a:extLst>
              <a:ext uri="{FF2B5EF4-FFF2-40B4-BE49-F238E27FC236}">
                <a16:creationId xmlns:a16="http://schemas.microsoft.com/office/drawing/2014/main" id="{B54D5BC9-F298-644F-B62D-B764C9478FE5}"/>
              </a:ext>
            </a:extLst>
          </p:cNvPr>
          <p:cNvCxnSpPr>
            <a:cxnSpLocks/>
          </p:cNvCxnSpPr>
          <p:nvPr/>
        </p:nvCxnSpPr>
        <p:spPr>
          <a:xfrm>
            <a:off x="5594256" y="2852905"/>
            <a:ext cx="576064" cy="0"/>
          </a:xfrm>
          <a:prstGeom prst="straightConnector1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diamond" w="sm" len="sm"/>
            <a:tailEnd type="diamond" w="sm" len="sm"/>
          </a:ln>
        </p:spPr>
      </p:cxnSp>
    </p:spTree>
    <p:extLst>
      <p:ext uri="{BB962C8B-B14F-4D97-AF65-F5344CB8AC3E}">
        <p14:creationId xmlns:p14="http://schemas.microsoft.com/office/powerpoint/2010/main" val="251392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529058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1. What is strategic litigation?</a:t>
            </a:r>
            <a:endParaRPr sz="2800" dirty="0"/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718300" y="1604870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 err="1"/>
              <a:t>part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i="1" dirty="0"/>
              <a:t>cause lawyering </a:t>
            </a:r>
            <a:r>
              <a:rPr lang="de-AT" dirty="0" err="1"/>
              <a:t>toolbox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endParaRPr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sp>
        <p:nvSpPr>
          <p:cNvPr id="5" name="Google Shape;3871;p18">
            <a:extLst>
              <a:ext uri="{FF2B5EF4-FFF2-40B4-BE49-F238E27FC236}">
                <a16:creationId xmlns:a16="http://schemas.microsoft.com/office/drawing/2014/main" id="{F227B36A-1FED-1E4A-B78C-878F1E68E2E7}"/>
              </a:ext>
            </a:extLst>
          </p:cNvPr>
          <p:cNvSpPr txBox="1">
            <a:spLocks/>
          </p:cNvSpPr>
          <p:nvPr/>
        </p:nvSpPr>
        <p:spPr>
          <a:xfrm>
            <a:off x="718300" y="2284521"/>
            <a:ext cx="6761100" cy="60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 = </a:t>
            </a:r>
            <a:r>
              <a:rPr lang="de-AT" dirty="0" err="1"/>
              <a:t>litigation</a:t>
            </a:r>
            <a:r>
              <a:rPr lang="de-AT" dirty="0"/>
              <a:t> </a:t>
            </a:r>
            <a:r>
              <a:rPr lang="de-AT" dirty="0" err="1"/>
              <a:t>that</a:t>
            </a:r>
            <a:endParaRPr lang="de-AT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191450" y="2912469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en-GB" sz="2000" dirty="0"/>
              <a:t>aims to effect change that transcends the victory in a particular case, and</a:t>
            </a:r>
            <a:r>
              <a:rPr lang="en-US" sz="2000" dirty="0"/>
              <a:t> </a:t>
            </a:r>
            <a:r>
              <a:rPr lang="de-AT" sz="2000" dirty="0">
                <a:sym typeface="Wingdings" pitchFamily="2" charset="2"/>
              </a:rPr>
              <a:t> 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0" name="Google Shape;3871;p18">
            <a:extLst>
              <a:ext uri="{FF2B5EF4-FFF2-40B4-BE49-F238E27FC236}">
                <a16:creationId xmlns:a16="http://schemas.microsoft.com/office/drawing/2014/main" id="{A3B87CC8-E46C-F24C-9886-D0AF5B941BED}"/>
              </a:ext>
            </a:extLst>
          </p:cNvPr>
          <p:cNvSpPr txBox="1">
            <a:spLocks/>
          </p:cNvSpPr>
          <p:nvPr/>
        </p:nvSpPr>
        <p:spPr>
          <a:xfrm>
            <a:off x="1191450" y="3734138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en-GB" sz="2000" dirty="0"/>
              <a:t>prioritises a specific (legal/social/political) agenda over the particular interests of a client</a:t>
            </a:r>
            <a:r>
              <a:rPr lang="en-US" sz="2000" dirty="0"/>
              <a:t> </a:t>
            </a:r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3660388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529058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1. What is strategic litigation?</a:t>
            </a:r>
            <a:endParaRPr sz="2800" dirty="0"/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718300" y="1604870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/>
              <a:t>Who </a:t>
            </a:r>
            <a:r>
              <a:rPr lang="de-AT" dirty="0" err="1"/>
              <a:t>carries</a:t>
            </a:r>
            <a:r>
              <a:rPr lang="de-AT" dirty="0"/>
              <a:t> out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?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endParaRPr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sp>
        <p:nvSpPr>
          <p:cNvPr id="5" name="Google Shape;3871;p18">
            <a:extLst>
              <a:ext uri="{FF2B5EF4-FFF2-40B4-BE49-F238E27FC236}">
                <a16:creationId xmlns:a16="http://schemas.microsoft.com/office/drawing/2014/main" id="{F227B36A-1FED-1E4A-B78C-878F1E68E2E7}"/>
              </a:ext>
            </a:extLst>
          </p:cNvPr>
          <p:cNvSpPr txBox="1">
            <a:spLocks/>
          </p:cNvSpPr>
          <p:nvPr/>
        </p:nvSpPr>
        <p:spPr>
          <a:xfrm>
            <a:off x="718300" y="3509061"/>
            <a:ext cx="6761100" cy="60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/>
              <a:t>different </a:t>
            </a:r>
            <a:r>
              <a:rPr lang="de-AT" dirty="0" err="1"/>
              <a:t>types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endParaRPr lang="de-AT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403648" y="2224658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/>
              <a:t>(</a:t>
            </a:r>
            <a:r>
              <a:rPr lang="de-AT" sz="2000" dirty="0" err="1"/>
              <a:t>direct</a:t>
            </a:r>
            <a:r>
              <a:rPr lang="de-AT" sz="2000" dirty="0"/>
              <a:t>) </a:t>
            </a:r>
            <a:r>
              <a:rPr lang="de-AT" sz="2000" dirty="0" err="1"/>
              <a:t>carriers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strategic</a:t>
            </a:r>
            <a:r>
              <a:rPr lang="de-AT" sz="2000" dirty="0"/>
              <a:t> </a:t>
            </a:r>
            <a:r>
              <a:rPr lang="de-AT" sz="2000" dirty="0" err="1"/>
              <a:t>litigation</a:t>
            </a:r>
            <a:endParaRPr lang="de-AT" sz="2000" dirty="0"/>
          </a:p>
        </p:txBody>
      </p:sp>
      <p:sp>
        <p:nvSpPr>
          <p:cNvPr id="10" name="Google Shape;3871;p18">
            <a:extLst>
              <a:ext uri="{FF2B5EF4-FFF2-40B4-BE49-F238E27FC236}">
                <a16:creationId xmlns:a16="http://schemas.microsoft.com/office/drawing/2014/main" id="{A3B87CC8-E46C-F24C-9886-D0AF5B941BED}"/>
              </a:ext>
            </a:extLst>
          </p:cNvPr>
          <p:cNvSpPr txBox="1">
            <a:spLocks/>
          </p:cNvSpPr>
          <p:nvPr/>
        </p:nvSpPr>
        <p:spPr>
          <a:xfrm>
            <a:off x="1403648" y="2844446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supporters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strategic</a:t>
            </a:r>
            <a:r>
              <a:rPr lang="de-AT" sz="2000" dirty="0"/>
              <a:t> </a:t>
            </a:r>
            <a:r>
              <a:rPr lang="de-AT" sz="2000" dirty="0" err="1"/>
              <a:t>litigation</a:t>
            </a:r>
            <a:r>
              <a:rPr lang="de-AT" sz="2000" dirty="0"/>
              <a:t> </a:t>
            </a:r>
            <a:r>
              <a:rPr lang="de-AT" sz="2000" dirty="0" err="1"/>
              <a:t>projects</a:t>
            </a:r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605906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683568" y="30333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1. What is strategic litigation? </a:t>
            </a:r>
            <a:endParaRPr sz="2800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42639" y="4886544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sp>
        <p:nvSpPr>
          <p:cNvPr id="5" name="Google Shape;3871;p18">
            <a:extLst>
              <a:ext uri="{FF2B5EF4-FFF2-40B4-BE49-F238E27FC236}">
                <a16:creationId xmlns:a16="http://schemas.microsoft.com/office/drawing/2014/main" id="{F227B36A-1FED-1E4A-B78C-878F1E68E2E7}"/>
              </a:ext>
            </a:extLst>
          </p:cNvPr>
          <p:cNvSpPr txBox="1">
            <a:spLocks/>
          </p:cNvSpPr>
          <p:nvPr/>
        </p:nvSpPr>
        <p:spPr>
          <a:xfrm>
            <a:off x="827584" y="1347614"/>
            <a:ext cx="6761100" cy="60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impact</a:t>
            </a:r>
            <a:r>
              <a:rPr lang="de-AT" dirty="0"/>
              <a:t>: potential </a:t>
            </a:r>
            <a:r>
              <a:rPr lang="de-AT" dirty="0" err="1"/>
              <a:t>benefits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endParaRPr lang="de-AT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8" name="Google Shape;3871;p18">
            <a:extLst>
              <a:ext uri="{FF2B5EF4-FFF2-40B4-BE49-F238E27FC236}">
                <a16:creationId xmlns:a16="http://schemas.microsoft.com/office/drawing/2014/main" id="{F718E55F-A3B5-6E4E-A2A3-90768D94CCCE}"/>
              </a:ext>
            </a:extLst>
          </p:cNvPr>
          <p:cNvSpPr txBox="1">
            <a:spLocks/>
          </p:cNvSpPr>
          <p:nvPr/>
        </p:nvSpPr>
        <p:spPr>
          <a:xfrm>
            <a:off x="1557575" y="1996971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law</a:t>
            </a:r>
            <a:r>
              <a:rPr lang="de-AT" sz="2200" dirty="0"/>
              <a:t> </a:t>
            </a:r>
            <a:r>
              <a:rPr lang="de-AT" sz="2200" dirty="0" err="1"/>
              <a:t>reform</a:t>
            </a:r>
            <a:r>
              <a:rPr lang="de-AT" sz="2200" dirty="0"/>
              <a:t> / </a:t>
            </a:r>
            <a:r>
              <a:rPr lang="de-AT" sz="2200" dirty="0" err="1"/>
              <a:t>doctrinal</a:t>
            </a:r>
            <a:r>
              <a:rPr lang="de-AT" sz="2200" dirty="0"/>
              <a:t> </a:t>
            </a:r>
            <a:r>
              <a:rPr lang="de-AT" sz="2200" dirty="0" err="1"/>
              <a:t>change</a:t>
            </a:r>
            <a:endParaRPr lang="de-AT" sz="2200" dirty="0"/>
          </a:p>
        </p:txBody>
      </p:sp>
      <p:sp>
        <p:nvSpPr>
          <p:cNvPr id="11" name="Google Shape;3871;p18">
            <a:extLst>
              <a:ext uri="{FF2B5EF4-FFF2-40B4-BE49-F238E27FC236}">
                <a16:creationId xmlns:a16="http://schemas.microsoft.com/office/drawing/2014/main" id="{2C949F7C-8956-4C4A-93F9-080FEDBBB5C4}"/>
              </a:ext>
            </a:extLst>
          </p:cNvPr>
          <p:cNvSpPr txBox="1">
            <a:spLocks/>
          </p:cNvSpPr>
          <p:nvPr/>
        </p:nvSpPr>
        <p:spPr>
          <a:xfrm>
            <a:off x="1552654" y="3239551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strategic</a:t>
            </a:r>
            <a:r>
              <a:rPr lang="de-AT" sz="2200" dirty="0"/>
              <a:t> </a:t>
            </a:r>
            <a:r>
              <a:rPr lang="de-AT" sz="2200" dirty="0" err="1"/>
              <a:t>litigation</a:t>
            </a:r>
            <a:r>
              <a:rPr lang="de-AT" sz="2200" dirty="0"/>
              <a:t> </a:t>
            </a:r>
            <a:r>
              <a:rPr lang="de-AT" sz="2200" dirty="0" err="1"/>
              <a:t>as</a:t>
            </a:r>
            <a:r>
              <a:rPr lang="de-AT" sz="2200" dirty="0"/>
              <a:t> a </a:t>
            </a:r>
            <a:r>
              <a:rPr lang="de-AT" sz="2200" dirty="0" err="1"/>
              <a:t>driver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EU </a:t>
            </a:r>
            <a:r>
              <a:rPr lang="de-AT" sz="2200" dirty="0" err="1"/>
              <a:t>law</a:t>
            </a:r>
            <a:r>
              <a:rPr lang="de-AT" sz="2200" dirty="0"/>
              <a:t> </a:t>
            </a:r>
            <a:r>
              <a:rPr lang="de-AT" sz="2200" dirty="0" err="1"/>
              <a:t>integration</a:t>
            </a:r>
            <a:endParaRPr lang="de-AT" sz="2200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818F53B5-59AF-C742-8F00-C8358D5F56B2}"/>
              </a:ext>
            </a:extLst>
          </p:cNvPr>
          <p:cNvSpPr txBox="1">
            <a:spLocks/>
          </p:cNvSpPr>
          <p:nvPr/>
        </p:nvSpPr>
        <p:spPr>
          <a:xfrm>
            <a:off x="1552654" y="2612179"/>
            <a:ext cx="6761100" cy="368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/>
              <a:t>extra-legal </a:t>
            </a:r>
            <a:r>
              <a:rPr lang="de-AT" sz="2200" dirty="0" err="1"/>
              <a:t>effects</a:t>
            </a:r>
            <a:endParaRPr lang="de-AT" sz="2200" dirty="0"/>
          </a:p>
        </p:txBody>
      </p:sp>
      <p:sp>
        <p:nvSpPr>
          <p:cNvPr id="15" name="Google Shape;3871;p18">
            <a:extLst>
              <a:ext uri="{FF2B5EF4-FFF2-40B4-BE49-F238E27FC236}">
                <a16:creationId xmlns:a16="http://schemas.microsoft.com/office/drawing/2014/main" id="{230E4EDF-4B1C-9042-8378-994082DD5BD7}"/>
              </a:ext>
            </a:extLst>
          </p:cNvPr>
          <p:cNvSpPr txBox="1">
            <a:spLocks/>
          </p:cNvSpPr>
          <p:nvPr/>
        </p:nvSpPr>
        <p:spPr>
          <a:xfrm>
            <a:off x="1552654" y="3921403"/>
            <a:ext cx="6761100" cy="368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strategic</a:t>
            </a:r>
            <a:r>
              <a:rPr lang="de-AT" sz="2200" dirty="0"/>
              <a:t> </a:t>
            </a:r>
            <a:r>
              <a:rPr lang="de-AT" sz="2200" dirty="0" err="1"/>
              <a:t>litigation</a:t>
            </a:r>
            <a:r>
              <a:rPr lang="de-AT" sz="2200" dirty="0"/>
              <a:t> </a:t>
            </a:r>
            <a:r>
              <a:rPr lang="de-AT" sz="2200" dirty="0" err="1"/>
              <a:t>as</a:t>
            </a:r>
            <a:r>
              <a:rPr lang="de-AT" sz="2200" dirty="0"/>
              <a:t> a </a:t>
            </a:r>
            <a:r>
              <a:rPr lang="de-AT" sz="2200" dirty="0" err="1"/>
              <a:t>society-builder</a:t>
            </a:r>
            <a:r>
              <a:rPr lang="de-AT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6994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674440" y="302523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1. What is strategic litigation? </a:t>
            </a:r>
            <a:endParaRPr sz="2800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114647" y="4589864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sp>
        <p:nvSpPr>
          <p:cNvPr id="5" name="Google Shape;3871;p18">
            <a:extLst>
              <a:ext uri="{FF2B5EF4-FFF2-40B4-BE49-F238E27FC236}">
                <a16:creationId xmlns:a16="http://schemas.microsoft.com/office/drawing/2014/main" id="{F227B36A-1FED-1E4A-B78C-878F1E68E2E7}"/>
              </a:ext>
            </a:extLst>
          </p:cNvPr>
          <p:cNvSpPr txBox="1">
            <a:spLocks/>
          </p:cNvSpPr>
          <p:nvPr/>
        </p:nvSpPr>
        <p:spPr>
          <a:xfrm>
            <a:off x="899592" y="1347614"/>
            <a:ext cx="6761100" cy="60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 err="1"/>
              <a:t>impact</a:t>
            </a:r>
            <a:r>
              <a:rPr lang="de-AT" dirty="0"/>
              <a:t>: potential </a:t>
            </a:r>
            <a:r>
              <a:rPr lang="de-AT" dirty="0" err="1"/>
              <a:t>risks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endParaRPr lang="de-AT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8" name="Google Shape;3871;p18">
            <a:extLst>
              <a:ext uri="{FF2B5EF4-FFF2-40B4-BE49-F238E27FC236}">
                <a16:creationId xmlns:a16="http://schemas.microsoft.com/office/drawing/2014/main" id="{F718E55F-A3B5-6E4E-A2A3-90768D94CCCE}"/>
              </a:ext>
            </a:extLst>
          </p:cNvPr>
          <p:cNvSpPr txBox="1">
            <a:spLocks/>
          </p:cNvSpPr>
          <p:nvPr/>
        </p:nvSpPr>
        <p:spPr>
          <a:xfrm>
            <a:off x="1629583" y="1996971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losing</a:t>
            </a:r>
            <a:r>
              <a:rPr lang="de-AT" sz="2200" dirty="0"/>
              <a:t> a </a:t>
            </a:r>
            <a:r>
              <a:rPr lang="de-AT" sz="2200" dirty="0" err="1"/>
              <a:t>case</a:t>
            </a:r>
            <a:endParaRPr lang="de-AT" sz="2200" dirty="0"/>
          </a:p>
        </p:txBody>
      </p:sp>
      <p:sp>
        <p:nvSpPr>
          <p:cNvPr id="11" name="Google Shape;3871;p18">
            <a:extLst>
              <a:ext uri="{FF2B5EF4-FFF2-40B4-BE49-F238E27FC236}">
                <a16:creationId xmlns:a16="http://schemas.microsoft.com/office/drawing/2014/main" id="{2C949F7C-8956-4C4A-93F9-080FEDBBB5C4}"/>
              </a:ext>
            </a:extLst>
          </p:cNvPr>
          <p:cNvSpPr txBox="1">
            <a:spLocks/>
          </p:cNvSpPr>
          <p:nvPr/>
        </p:nvSpPr>
        <p:spPr>
          <a:xfrm>
            <a:off x="1624662" y="3239551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conflict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/>
              <a:t>interests</a:t>
            </a:r>
            <a:endParaRPr lang="de-AT" sz="2200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818F53B5-59AF-C742-8F00-C8358D5F56B2}"/>
              </a:ext>
            </a:extLst>
          </p:cNvPr>
          <p:cNvSpPr txBox="1">
            <a:spLocks/>
          </p:cNvSpPr>
          <p:nvPr/>
        </p:nvSpPr>
        <p:spPr>
          <a:xfrm>
            <a:off x="1624662" y="2612179"/>
            <a:ext cx="6761100" cy="368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costs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/>
              <a:t>litigation</a:t>
            </a:r>
            <a:endParaRPr lang="de-AT" sz="2200" dirty="0"/>
          </a:p>
        </p:txBody>
      </p:sp>
      <p:sp>
        <p:nvSpPr>
          <p:cNvPr id="15" name="Google Shape;3871;p18">
            <a:extLst>
              <a:ext uri="{FF2B5EF4-FFF2-40B4-BE49-F238E27FC236}">
                <a16:creationId xmlns:a16="http://schemas.microsoft.com/office/drawing/2014/main" id="{230E4EDF-4B1C-9042-8378-994082DD5BD7}"/>
              </a:ext>
            </a:extLst>
          </p:cNvPr>
          <p:cNvSpPr txBox="1">
            <a:spLocks/>
          </p:cNvSpPr>
          <p:nvPr/>
        </p:nvSpPr>
        <p:spPr>
          <a:xfrm>
            <a:off x="1624662" y="3921403"/>
            <a:ext cx="6761100" cy="368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200" dirty="0" err="1"/>
              <a:t>others</a:t>
            </a: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2184882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429450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2. National Level</a:t>
            </a:r>
            <a:endParaRPr sz="2800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862EC14-8B42-4044-A635-722CE4A9E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476" y="1298031"/>
            <a:ext cx="6651816" cy="358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76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529058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rgbClr val="7030A0"/>
                </a:solidFill>
              </a:rPr>
              <a:t>What? 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62586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  <p:sp>
        <p:nvSpPr>
          <p:cNvPr id="12" name="Google Shape;3871;p18">
            <a:extLst>
              <a:ext uri="{FF2B5EF4-FFF2-40B4-BE49-F238E27FC236}">
                <a16:creationId xmlns:a16="http://schemas.microsoft.com/office/drawing/2014/main" id="{847C2723-AF9A-D245-AF0A-660207600D07}"/>
              </a:ext>
            </a:extLst>
          </p:cNvPr>
          <p:cNvSpPr txBox="1">
            <a:spLocks/>
          </p:cNvSpPr>
          <p:nvPr/>
        </p:nvSpPr>
        <p:spPr>
          <a:xfrm>
            <a:off x="718300" y="1614188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de-AT" dirty="0"/>
              <a:t>legal </a:t>
            </a:r>
            <a:r>
              <a:rPr lang="de-AT" dirty="0" err="1"/>
              <a:t>standards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non-</a:t>
            </a:r>
            <a:r>
              <a:rPr lang="de-AT" dirty="0" err="1"/>
              <a:t>discrimination</a:t>
            </a:r>
            <a:r>
              <a:rPr lang="de-AT" dirty="0"/>
              <a:t> </a:t>
            </a:r>
            <a:r>
              <a:rPr lang="de-AT" dirty="0" err="1"/>
              <a:t>law</a:t>
            </a:r>
            <a:r>
              <a:rPr lang="de-AT" dirty="0"/>
              <a:t> </a:t>
            </a:r>
          </a:p>
        </p:txBody>
      </p:sp>
      <p:sp>
        <p:nvSpPr>
          <p:cNvPr id="13" name="Google Shape;3871;p18">
            <a:extLst>
              <a:ext uri="{FF2B5EF4-FFF2-40B4-BE49-F238E27FC236}">
                <a16:creationId xmlns:a16="http://schemas.microsoft.com/office/drawing/2014/main" id="{5DA1FBD6-28BF-E24D-AD35-B3CC1449F85A}"/>
              </a:ext>
            </a:extLst>
          </p:cNvPr>
          <p:cNvSpPr txBox="1">
            <a:spLocks/>
          </p:cNvSpPr>
          <p:nvPr/>
        </p:nvSpPr>
        <p:spPr>
          <a:xfrm>
            <a:off x="1191450" y="2380644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entrenchment</a:t>
            </a:r>
            <a:r>
              <a:rPr lang="de-AT" sz="2000" dirty="0"/>
              <a:t> </a:t>
            </a:r>
            <a:r>
              <a:rPr lang="de-AT" sz="2000" dirty="0" err="1"/>
              <a:t>with</a:t>
            </a:r>
            <a:r>
              <a:rPr lang="de-AT" sz="2000" dirty="0"/>
              <a:t> EU </a:t>
            </a:r>
            <a:r>
              <a:rPr lang="de-AT" sz="2000" dirty="0" err="1"/>
              <a:t>law</a:t>
            </a:r>
            <a:endParaRPr lang="de-AT" sz="2000" dirty="0"/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4" name="Google Shape;3871;p18">
            <a:extLst>
              <a:ext uri="{FF2B5EF4-FFF2-40B4-BE49-F238E27FC236}">
                <a16:creationId xmlns:a16="http://schemas.microsoft.com/office/drawing/2014/main" id="{73A14100-EA0D-2240-BF86-2956EC4C8364}"/>
              </a:ext>
            </a:extLst>
          </p:cNvPr>
          <p:cNvSpPr txBox="1">
            <a:spLocks/>
          </p:cNvSpPr>
          <p:nvPr/>
        </p:nvSpPr>
        <p:spPr>
          <a:xfrm>
            <a:off x="1191450" y="3074828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etrategic</a:t>
            </a:r>
            <a:r>
              <a:rPr lang="de-AT" sz="2000" dirty="0"/>
              <a:t> </a:t>
            </a:r>
            <a:r>
              <a:rPr lang="de-AT" sz="2000" dirty="0" err="1"/>
              <a:t>litigation</a:t>
            </a:r>
            <a:r>
              <a:rPr lang="de-AT" sz="2000" dirty="0"/>
              <a:t> </a:t>
            </a:r>
            <a:r>
              <a:rPr lang="de-AT" sz="2000" dirty="0" err="1"/>
              <a:t>can</a:t>
            </a:r>
            <a:r>
              <a:rPr lang="de-AT" sz="2000" dirty="0"/>
              <a:t> </a:t>
            </a:r>
            <a:r>
              <a:rPr lang="de-AT" sz="2000" dirty="0" err="1"/>
              <a:t>enhance</a:t>
            </a:r>
            <a:r>
              <a:rPr lang="de-AT" sz="2000" dirty="0"/>
              <a:t> &amp; </a:t>
            </a:r>
            <a:r>
              <a:rPr lang="de-AT" sz="2000" dirty="0" err="1"/>
              <a:t>develop</a:t>
            </a:r>
            <a:r>
              <a:rPr lang="de-AT" sz="2000" dirty="0"/>
              <a:t> non-</a:t>
            </a:r>
            <a:r>
              <a:rPr lang="de-AT" sz="2000" dirty="0" err="1"/>
              <a:t>discrimination</a:t>
            </a:r>
            <a:r>
              <a:rPr lang="de-AT" sz="2000" dirty="0"/>
              <a:t> </a:t>
            </a:r>
            <a:r>
              <a:rPr lang="de-AT" sz="2000" dirty="0" err="1"/>
              <a:t>law</a:t>
            </a:r>
            <a:r>
              <a:rPr lang="de-AT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3829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" name="Google Shape;3870;p18"/>
          <p:cNvSpPr txBox="1">
            <a:spLocks noGrp="1"/>
          </p:cNvSpPr>
          <p:nvPr>
            <p:ph type="title"/>
          </p:nvPr>
        </p:nvSpPr>
        <p:spPr>
          <a:xfrm>
            <a:off x="718300" y="529058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CHAPTER  2. National Level // </a:t>
            </a:r>
            <a:r>
              <a:rPr lang="en" sz="2800" dirty="0">
                <a:solidFill>
                  <a:srgbClr val="0070C0"/>
                </a:solidFill>
              </a:rPr>
              <a:t>Where?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3871" name="Google Shape;3871;p18"/>
          <p:cNvSpPr txBox="1">
            <a:spLocks noGrp="1"/>
          </p:cNvSpPr>
          <p:nvPr>
            <p:ph type="body" idx="1"/>
          </p:nvPr>
        </p:nvSpPr>
        <p:spPr>
          <a:xfrm>
            <a:off x="718300" y="1563638"/>
            <a:ext cx="6761100" cy="6941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Wingdings" pitchFamily="2" charset="2"/>
              <a:buChar char="§"/>
            </a:pPr>
            <a:r>
              <a:rPr lang="de-AT" dirty="0" err="1"/>
              <a:t>adequate</a:t>
            </a:r>
            <a:r>
              <a:rPr lang="de-AT" dirty="0"/>
              <a:t> fora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strategic</a:t>
            </a:r>
            <a:r>
              <a:rPr lang="de-AT" dirty="0"/>
              <a:t> </a:t>
            </a:r>
            <a:r>
              <a:rPr lang="de-AT" dirty="0" err="1"/>
              <a:t>litigation</a:t>
            </a:r>
            <a:r>
              <a:rPr lang="de-AT" dirty="0"/>
              <a:t> </a:t>
            </a:r>
            <a:endParaRPr dirty="0"/>
          </a:p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de-AT" dirty="0"/>
          </a:p>
        </p:txBody>
      </p:sp>
      <p:sp>
        <p:nvSpPr>
          <p:cNvPr id="3872" name="Google Shape;3872;p18"/>
          <p:cNvSpPr txBox="1">
            <a:spLocks noGrp="1"/>
          </p:cNvSpPr>
          <p:nvPr>
            <p:ph type="sldNum" idx="12"/>
          </p:nvPr>
        </p:nvSpPr>
        <p:spPr>
          <a:xfrm>
            <a:off x="91531" y="462586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  <p:sp>
        <p:nvSpPr>
          <p:cNvPr id="9" name="Google Shape;3871;p18">
            <a:extLst>
              <a:ext uri="{FF2B5EF4-FFF2-40B4-BE49-F238E27FC236}">
                <a16:creationId xmlns:a16="http://schemas.microsoft.com/office/drawing/2014/main" id="{6D405463-80D7-C947-8E85-26EBA3D111EA}"/>
              </a:ext>
            </a:extLst>
          </p:cNvPr>
          <p:cNvSpPr txBox="1">
            <a:spLocks/>
          </p:cNvSpPr>
          <p:nvPr/>
        </p:nvSpPr>
        <p:spPr>
          <a:xfrm>
            <a:off x="1162849" y="2213985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authority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courts</a:t>
            </a:r>
            <a:r>
              <a:rPr lang="de-AT" sz="2000" dirty="0"/>
              <a:t>: - </a:t>
            </a:r>
            <a:r>
              <a:rPr lang="de-AT" sz="2000" dirty="0" err="1"/>
              <a:t>adherence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precedent</a:t>
            </a:r>
            <a:r>
              <a:rPr lang="de-AT" sz="2000" dirty="0"/>
              <a:t> / </a:t>
            </a:r>
            <a:r>
              <a:rPr lang="de-AT" sz="2000" dirty="0" err="1"/>
              <a:t>judicial</a:t>
            </a:r>
            <a:r>
              <a:rPr lang="de-AT" sz="2000" dirty="0"/>
              <a:t> </a:t>
            </a:r>
            <a:r>
              <a:rPr lang="de-AT" sz="2000" dirty="0" err="1"/>
              <a:t>review</a:t>
            </a:r>
            <a:r>
              <a:rPr lang="de-AT" sz="2000" dirty="0"/>
              <a:t> </a:t>
            </a:r>
            <a:r>
              <a:rPr lang="de-AT" sz="2000" dirty="0" err="1"/>
              <a:t>powers</a:t>
            </a:r>
            <a:r>
              <a:rPr lang="de-AT" sz="2000" dirty="0"/>
              <a:t> </a:t>
            </a:r>
          </a:p>
          <a:p>
            <a:pPr>
              <a:spcBef>
                <a:spcPts val="0"/>
              </a:spcBef>
            </a:pPr>
            <a:endParaRPr lang="de-AT" dirty="0"/>
          </a:p>
        </p:txBody>
      </p:sp>
      <p:sp>
        <p:nvSpPr>
          <p:cNvPr id="10" name="Google Shape;3871;p18">
            <a:extLst>
              <a:ext uri="{FF2B5EF4-FFF2-40B4-BE49-F238E27FC236}">
                <a16:creationId xmlns:a16="http://schemas.microsoft.com/office/drawing/2014/main" id="{A3B87CC8-E46C-F24C-9886-D0AF5B941BED}"/>
              </a:ext>
            </a:extLst>
          </p:cNvPr>
          <p:cNvSpPr txBox="1">
            <a:spLocks/>
          </p:cNvSpPr>
          <p:nvPr/>
        </p:nvSpPr>
        <p:spPr>
          <a:xfrm>
            <a:off x="1162849" y="2980441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equality</a:t>
            </a:r>
            <a:r>
              <a:rPr lang="de-AT" sz="2000" dirty="0"/>
              <a:t> </a:t>
            </a:r>
            <a:r>
              <a:rPr lang="de-AT" sz="2000" dirty="0" err="1"/>
              <a:t>bodies</a:t>
            </a:r>
            <a:r>
              <a:rPr lang="de-AT" sz="2000" dirty="0"/>
              <a:t> </a:t>
            </a:r>
            <a:r>
              <a:rPr lang="de-AT" sz="2000" dirty="0" err="1"/>
              <a:t>can</a:t>
            </a:r>
            <a:r>
              <a:rPr lang="de-AT" sz="2000" dirty="0"/>
              <a:t> </a:t>
            </a:r>
            <a:r>
              <a:rPr lang="de-AT" sz="2000" dirty="0" err="1"/>
              <a:t>act</a:t>
            </a:r>
            <a:r>
              <a:rPr lang="de-AT" sz="2000" dirty="0"/>
              <a:t> </a:t>
            </a:r>
            <a:r>
              <a:rPr lang="de-AT" sz="2000" dirty="0" err="1"/>
              <a:t>as</a:t>
            </a:r>
            <a:r>
              <a:rPr lang="de-AT" sz="2000" dirty="0"/>
              <a:t> </a:t>
            </a:r>
            <a:r>
              <a:rPr lang="de-AT" sz="2000" dirty="0" err="1"/>
              <a:t>tribunals</a:t>
            </a:r>
            <a:endParaRPr lang="de-AT" sz="2000" dirty="0"/>
          </a:p>
        </p:txBody>
      </p:sp>
      <p:sp>
        <p:nvSpPr>
          <p:cNvPr id="8" name="Google Shape;3871;p18">
            <a:extLst>
              <a:ext uri="{FF2B5EF4-FFF2-40B4-BE49-F238E27FC236}">
                <a16:creationId xmlns:a16="http://schemas.microsoft.com/office/drawing/2014/main" id="{2F36C664-3613-9345-BA60-59FBD6A31101}"/>
              </a:ext>
            </a:extLst>
          </p:cNvPr>
          <p:cNvSpPr txBox="1">
            <a:spLocks/>
          </p:cNvSpPr>
          <p:nvPr/>
        </p:nvSpPr>
        <p:spPr>
          <a:xfrm>
            <a:off x="1166812" y="3514679"/>
            <a:ext cx="6761100" cy="69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 b="0" i="0" u="none" strike="noStrike" cap="none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pPr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de-AT" sz="2000" dirty="0" err="1"/>
              <a:t>dissenting</a:t>
            </a:r>
            <a:r>
              <a:rPr lang="de-AT" sz="2000" dirty="0"/>
              <a:t> / </a:t>
            </a:r>
            <a:r>
              <a:rPr lang="de-AT" sz="2000" dirty="0" err="1"/>
              <a:t>concurring</a:t>
            </a:r>
            <a:r>
              <a:rPr lang="de-AT" sz="2000" dirty="0"/>
              <a:t> </a:t>
            </a:r>
            <a:r>
              <a:rPr lang="de-AT" sz="2000" dirty="0" err="1"/>
              <a:t>opinions</a:t>
            </a:r>
            <a:r>
              <a:rPr lang="de-AT" sz="2000" dirty="0"/>
              <a:t>: </a:t>
            </a:r>
            <a:r>
              <a:rPr lang="de-AT" sz="2000" dirty="0" err="1"/>
              <a:t>insights</a:t>
            </a:r>
            <a:r>
              <a:rPr lang="de-AT" sz="2000" dirty="0"/>
              <a:t> </a:t>
            </a:r>
            <a:r>
              <a:rPr lang="de-AT" sz="2000" dirty="0" err="1"/>
              <a:t>into</a:t>
            </a:r>
            <a:r>
              <a:rPr lang="de-AT" sz="2000" dirty="0"/>
              <a:t> </a:t>
            </a:r>
            <a:r>
              <a:rPr lang="de-AT" sz="2000" dirty="0" err="1"/>
              <a:t>judicial</a:t>
            </a:r>
            <a:r>
              <a:rPr lang="de-AT" sz="2000" dirty="0"/>
              <a:t> </a:t>
            </a:r>
            <a:r>
              <a:rPr lang="de-AT" sz="2000" dirty="0" err="1"/>
              <a:t>decision</a:t>
            </a:r>
            <a:r>
              <a:rPr lang="de-AT" sz="2000" dirty="0"/>
              <a:t> </a:t>
            </a:r>
            <a:r>
              <a:rPr lang="de-AT" sz="2000" dirty="0" err="1"/>
              <a:t>making</a:t>
            </a:r>
            <a:r>
              <a:rPr lang="de-AT" sz="2000" dirty="0"/>
              <a:t> </a:t>
            </a:r>
            <a:r>
              <a:rPr lang="de-AT" sz="2000" dirty="0" err="1"/>
              <a:t>process</a:t>
            </a:r>
            <a:r>
              <a:rPr lang="de-AT" sz="2000" dirty="0"/>
              <a:t> </a:t>
            </a:r>
          </a:p>
          <a:p>
            <a:pPr>
              <a:spcBef>
                <a:spcPts val="0"/>
              </a:spcBef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3463126"/>
      </p:ext>
    </p:extLst>
  </p:cSld>
  <p:clrMapOvr>
    <a:masterClrMapping/>
  </p:clrMapOvr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640</Words>
  <Application>Microsoft Office PowerPoint</Application>
  <PresentationFormat>On-screen Show (16:9)</PresentationFormat>
  <Paragraphs>137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Dosis Light</vt:lpstr>
      <vt:lpstr>Courier New</vt:lpstr>
      <vt:lpstr>Titillium Web Light</vt:lpstr>
      <vt:lpstr>Wingdings</vt:lpstr>
      <vt:lpstr>Arial</vt:lpstr>
      <vt:lpstr>Mowbray template</vt:lpstr>
      <vt:lpstr> STRATEGIC LITIGATION IN  EU GENDER EQUALITY LAW     </vt:lpstr>
      <vt:lpstr>       OVERVIEW OF THE REPORT</vt:lpstr>
      <vt:lpstr>CHAPTER  1. What is strategic litigation?</vt:lpstr>
      <vt:lpstr>CHAPTER  1. What is strategic litigation?</vt:lpstr>
      <vt:lpstr>CHAPTER  1. What is strategic litigation? </vt:lpstr>
      <vt:lpstr>CHAPTER  1. What is strategic litigation? </vt:lpstr>
      <vt:lpstr>Chapter 2. National Level</vt:lpstr>
      <vt:lpstr>CHAPTER  2. National Level // What? </vt:lpstr>
      <vt:lpstr>CHAPTER  2. National Level // Where?</vt:lpstr>
      <vt:lpstr>CHAPTER  2. National Level // Who?</vt:lpstr>
      <vt:lpstr>CHAPTER  2. National Level // Who?</vt:lpstr>
      <vt:lpstr>CHAPTER  2. National Level // Who? </vt:lpstr>
      <vt:lpstr>CHAPTER  2. National Level // How?</vt:lpstr>
      <vt:lpstr>CHAPTER  3. EU level </vt:lpstr>
      <vt:lpstr>CHAPTER 4. Conclusions </vt:lpstr>
      <vt:lpstr>CHAPTER 4. Recommendations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Marion Guerrero</dc:creator>
  <cp:lastModifiedBy>Ivette Groenendijk</cp:lastModifiedBy>
  <cp:revision>36</cp:revision>
  <cp:lastPrinted>2019-11-25T08:17:42Z</cp:lastPrinted>
  <dcterms:modified xsi:type="dcterms:W3CDTF">2019-11-25T08:20:50Z</dcterms:modified>
</cp:coreProperties>
</file>