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7" r:id="rId2"/>
    <p:sldId id="321" r:id="rId3"/>
    <p:sldId id="306" r:id="rId4"/>
    <p:sldId id="320" r:id="rId5"/>
    <p:sldId id="319" r:id="rId6"/>
    <p:sldId id="323" r:id="rId7"/>
    <p:sldId id="318" r:id="rId8"/>
    <p:sldId id="322" r:id="rId9"/>
    <p:sldId id="317" r:id="rId10"/>
    <p:sldId id="311" r:id="rId11"/>
    <p:sldId id="324" r:id="rId12"/>
    <p:sldId id="312" r:id="rId13"/>
    <p:sldId id="314" r:id="rId14"/>
    <p:sldId id="316" r:id="rId15"/>
    <p:sldId id="287" r:id="rId16"/>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81"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3835"/>
    <a:srgbClr val="E6E4DC"/>
    <a:srgbClr val="D6D2C4"/>
    <a:srgbClr val="A619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26" autoAdjust="0"/>
    <p:restoredTop sz="77151" autoAdjust="0"/>
  </p:normalViewPr>
  <p:slideViewPr>
    <p:cSldViewPr snapToGrid="0">
      <p:cViewPr varScale="1">
        <p:scale>
          <a:sx n="84" d="100"/>
          <a:sy n="84" d="100"/>
        </p:scale>
        <p:origin x="1710" y="90"/>
      </p:cViewPr>
      <p:guideLst>
        <p:guide orient="horz" pos="981"/>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3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137" cy="497333"/>
          </a:xfrm>
          <a:prstGeom prst="rect">
            <a:avLst/>
          </a:prstGeom>
        </p:spPr>
        <p:txBody>
          <a:bodyPr vert="horz" lIns="87938" tIns="43969" rIns="87938" bIns="43969" rtlCol="0"/>
          <a:lstStyle>
            <a:lvl1pPr algn="l">
              <a:defRPr sz="1200"/>
            </a:lvl1pPr>
          </a:lstStyle>
          <a:p>
            <a:endParaRPr lang="en-AU"/>
          </a:p>
        </p:txBody>
      </p:sp>
      <p:sp>
        <p:nvSpPr>
          <p:cNvPr id="3" name="Date Placeholder 2"/>
          <p:cNvSpPr>
            <a:spLocks noGrp="1"/>
          </p:cNvSpPr>
          <p:nvPr>
            <p:ph type="dt" sz="quarter" idx="1"/>
          </p:nvPr>
        </p:nvSpPr>
        <p:spPr>
          <a:xfrm>
            <a:off x="3777461" y="1"/>
            <a:ext cx="2890137" cy="497333"/>
          </a:xfrm>
          <a:prstGeom prst="rect">
            <a:avLst/>
          </a:prstGeom>
        </p:spPr>
        <p:txBody>
          <a:bodyPr vert="horz" lIns="87938" tIns="43969" rIns="87938" bIns="43969" rtlCol="0"/>
          <a:lstStyle>
            <a:lvl1pPr algn="r">
              <a:defRPr sz="1200"/>
            </a:lvl1pPr>
          </a:lstStyle>
          <a:p>
            <a:endParaRPr lang="en-AU"/>
          </a:p>
        </p:txBody>
      </p:sp>
      <p:sp>
        <p:nvSpPr>
          <p:cNvPr id="4" name="Footer Placeholder 3"/>
          <p:cNvSpPr>
            <a:spLocks noGrp="1"/>
          </p:cNvSpPr>
          <p:nvPr>
            <p:ph type="ftr" sz="quarter" idx="2"/>
          </p:nvPr>
        </p:nvSpPr>
        <p:spPr>
          <a:xfrm>
            <a:off x="0" y="9429305"/>
            <a:ext cx="2890137" cy="497333"/>
          </a:xfrm>
          <a:prstGeom prst="rect">
            <a:avLst/>
          </a:prstGeom>
        </p:spPr>
        <p:txBody>
          <a:bodyPr vert="horz" lIns="87938" tIns="43969" rIns="87938" bIns="43969" rtlCol="0" anchor="b"/>
          <a:lstStyle>
            <a:lvl1pPr algn="l">
              <a:defRPr sz="1200"/>
            </a:lvl1pPr>
          </a:lstStyle>
          <a:p>
            <a:endParaRPr lang="en-AU"/>
          </a:p>
        </p:txBody>
      </p:sp>
      <p:sp>
        <p:nvSpPr>
          <p:cNvPr id="5" name="Slide Number Placeholder 4"/>
          <p:cNvSpPr>
            <a:spLocks noGrp="1"/>
          </p:cNvSpPr>
          <p:nvPr>
            <p:ph type="sldNum" sz="quarter" idx="3"/>
          </p:nvPr>
        </p:nvSpPr>
        <p:spPr>
          <a:xfrm>
            <a:off x="3777461" y="9429305"/>
            <a:ext cx="2890137" cy="497333"/>
          </a:xfrm>
          <a:prstGeom prst="rect">
            <a:avLst/>
          </a:prstGeom>
        </p:spPr>
        <p:txBody>
          <a:bodyPr vert="horz" lIns="87938" tIns="43969" rIns="87938" bIns="43969" rtlCol="0" anchor="b"/>
          <a:lstStyle>
            <a:lvl1pPr algn="r">
              <a:defRPr sz="1200"/>
            </a:lvl1pPr>
          </a:lstStyle>
          <a:p>
            <a:fld id="{AD0358E6-743C-4555-8C1C-3E338A27C508}" type="slidenum">
              <a:rPr lang="en-AU" smtClean="0"/>
              <a:t>‹#›</a:t>
            </a:fld>
            <a:endParaRPr lang="en-AU"/>
          </a:p>
        </p:txBody>
      </p:sp>
    </p:spTree>
    <p:extLst>
      <p:ext uri="{BB962C8B-B14F-4D97-AF65-F5344CB8AC3E}">
        <p14:creationId xmlns:p14="http://schemas.microsoft.com/office/powerpoint/2010/main" val="16637845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6332"/>
          </a:xfrm>
          <a:prstGeom prst="rect">
            <a:avLst/>
          </a:prstGeom>
        </p:spPr>
        <p:txBody>
          <a:bodyPr vert="horz" lIns="95254" tIns="47627" rIns="95254" bIns="47627" rtlCol="0"/>
          <a:lstStyle>
            <a:lvl1pPr algn="l">
              <a:defRPr sz="1300"/>
            </a:lvl1pPr>
          </a:lstStyle>
          <a:p>
            <a:endParaRPr lang="en-AU"/>
          </a:p>
        </p:txBody>
      </p:sp>
      <p:sp>
        <p:nvSpPr>
          <p:cNvPr id="3" name="Date Placeholder 2"/>
          <p:cNvSpPr>
            <a:spLocks noGrp="1"/>
          </p:cNvSpPr>
          <p:nvPr>
            <p:ph type="dt" idx="1"/>
          </p:nvPr>
        </p:nvSpPr>
        <p:spPr>
          <a:xfrm>
            <a:off x="3777607" y="1"/>
            <a:ext cx="2889938" cy="496332"/>
          </a:xfrm>
          <a:prstGeom prst="rect">
            <a:avLst/>
          </a:prstGeom>
        </p:spPr>
        <p:txBody>
          <a:bodyPr vert="horz" lIns="95254" tIns="47627" rIns="95254" bIns="47627" rtlCol="0"/>
          <a:lstStyle>
            <a:lvl1pPr algn="r">
              <a:defRPr sz="1300"/>
            </a:lvl1pPr>
          </a:lstStyle>
          <a:p>
            <a:endParaRPr lang="en-AU"/>
          </a:p>
        </p:txBody>
      </p:sp>
      <p:sp>
        <p:nvSpPr>
          <p:cNvPr id="4" name="Slide Image Placeholder 3"/>
          <p:cNvSpPr>
            <a:spLocks noGrp="1" noRot="1" noChangeAspect="1"/>
          </p:cNvSpPr>
          <p:nvPr>
            <p:ph type="sldImg" idx="2"/>
          </p:nvPr>
        </p:nvSpPr>
        <p:spPr>
          <a:xfrm>
            <a:off x="28575" y="746125"/>
            <a:ext cx="6611938" cy="3719513"/>
          </a:xfrm>
          <a:prstGeom prst="rect">
            <a:avLst/>
          </a:prstGeom>
          <a:noFill/>
          <a:ln w="12700">
            <a:solidFill>
              <a:prstClr val="black"/>
            </a:solidFill>
          </a:ln>
        </p:spPr>
        <p:txBody>
          <a:bodyPr vert="horz" lIns="95254" tIns="47627" rIns="95254" bIns="47627" rtlCol="0" anchor="ctr"/>
          <a:lstStyle/>
          <a:p>
            <a:endParaRPr lang="en-AU"/>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5254" tIns="47627" rIns="95254" bIns="476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28584"/>
            <a:ext cx="2889938" cy="496332"/>
          </a:xfrm>
          <a:prstGeom prst="rect">
            <a:avLst/>
          </a:prstGeom>
        </p:spPr>
        <p:txBody>
          <a:bodyPr vert="horz" lIns="95254" tIns="47627" rIns="95254" bIns="47627" rtlCol="0" anchor="b"/>
          <a:lstStyle>
            <a:lvl1pPr algn="l">
              <a:defRPr sz="1300"/>
            </a:lvl1pPr>
          </a:lstStyle>
          <a:p>
            <a:endParaRPr lang="en-AU"/>
          </a:p>
        </p:txBody>
      </p:sp>
      <p:sp>
        <p:nvSpPr>
          <p:cNvPr id="7" name="Slide Number Placeholder 6"/>
          <p:cNvSpPr>
            <a:spLocks noGrp="1"/>
          </p:cNvSpPr>
          <p:nvPr>
            <p:ph type="sldNum" sz="quarter" idx="5"/>
          </p:nvPr>
        </p:nvSpPr>
        <p:spPr>
          <a:xfrm>
            <a:off x="3777607" y="9428584"/>
            <a:ext cx="2889938" cy="496332"/>
          </a:xfrm>
          <a:prstGeom prst="rect">
            <a:avLst/>
          </a:prstGeom>
        </p:spPr>
        <p:txBody>
          <a:bodyPr vert="horz" lIns="95254" tIns="47627" rIns="95254" bIns="47627" rtlCol="0" anchor="b"/>
          <a:lstStyle>
            <a:lvl1pPr algn="r">
              <a:defRPr sz="1300"/>
            </a:lvl1pPr>
          </a:lstStyle>
          <a:p>
            <a:fld id="{5780AC98-8E30-490D-A639-38DF0F70C274}" type="slidenum">
              <a:rPr lang="en-AU" smtClean="0"/>
              <a:t>‹#›</a:t>
            </a:fld>
            <a:endParaRPr lang="en-AU"/>
          </a:p>
        </p:txBody>
      </p:sp>
    </p:spTree>
    <p:extLst>
      <p:ext uri="{BB962C8B-B14F-4D97-AF65-F5344CB8AC3E}">
        <p14:creationId xmlns:p14="http://schemas.microsoft.com/office/powerpoint/2010/main" val="3954587726"/>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5780AC98-8E30-490D-A639-38DF0F70C274}" type="slidenum">
              <a:rPr lang="en-AU" smtClean="0"/>
              <a:t>1</a:t>
            </a:fld>
            <a:endParaRPr lang="en-AU"/>
          </a:p>
        </p:txBody>
      </p:sp>
      <p:sp>
        <p:nvSpPr>
          <p:cNvPr id="5" name="Date Placeholder 4">
            <a:extLst>
              <a:ext uri="{FF2B5EF4-FFF2-40B4-BE49-F238E27FC236}">
                <a16:creationId xmlns:a16="http://schemas.microsoft.com/office/drawing/2014/main" id="{1009A7BF-7BA6-4724-AA2E-66E7D3AE1BF0}"/>
              </a:ext>
            </a:extLst>
          </p:cNvPr>
          <p:cNvSpPr>
            <a:spLocks noGrp="1"/>
          </p:cNvSpPr>
          <p:nvPr>
            <p:ph type="dt" idx="1"/>
          </p:nvPr>
        </p:nvSpPr>
        <p:spPr/>
        <p:txBody>
          <a:bodyPr/>
          <a:lstStyle/>
          <a:p>
            <a:endParaRPr lang="en-AU"/>
          </a:p>
        </p:txBody>
      </p:sp>
    </p:spTree>
    <p:extLst>
      <p:ext uri="{BB962C8B-B14F-4D97-AF65-F5344CB8AC3E}">
        <p14:creationId xmlns:p14="http://schemas.microsoft.com/office/powerpoint/2010/main" val="1932776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879378">
              <a:defRPr/>
            </a:pPr>
            <a:r>
              <a:rPr lang="en-GB" dirty="0"/>
              <a:t>In sum, whereas the conceptual bearings of the Court’s scrutiny seem clear, the relative dearth of case-law still leaves much room for concrete development of the proportionality test. We do know, however, that </a:t>
            </a:r>
            <a:r>
              <a:rPr lang="en-GB" i="1" dirty="0"/>
              <a:t>proportionality in selection is not fulfilled when the preferential treatment is automatic and unconditional</a:t>
            </a:r>
            <a:r>
              <a:rPr lang="en-GB" dirty="0"/>
              <a:t> and does not include an objective assessment of all personal circumstances of all the candidates, allowing for gender neutrality to prevail if the circumstances so demand (</a:t>
            </a:r>
            <a:r>
              <a:rPr lang="en-GB" i="1" dirty="0" err="1"/>
              <a:t>Kalanke</a:t>
            </a:r>
            <a:r>
              <a:rPr lang="en-GB" dirty="0"/>
              <a:t>, </a:t>
            </a:r>
            <a:r>
              <a:rPr lang="en-GB" i="1" dirty="0" err="1"/>
              <a:t>Marschall</a:t>
            </a:r>
            <a:r>
              <a:rPr lang="en-GB" dirty="0"/>
              <a:t>, </a:t>
            </a:r>
            <a:r>
              <a:rPr lang="en-GB" i="1" dirty="0" err="1"/>
              <a:t>Badeck</a:t>
            </a:r>
            <a:r>
              <a:rPr lang="en-GB" dirty="0"/>
              <a:t>, </a:t>
            </a:r>
            <a:r>
              <a:rPr lang="en-GB" i="1" dirty="0" err="1"/>
              <a:t>Briheche</a:t>
            </a:r>
            <a:r>
              <a:rPr lang="en-GB" dirty="0"/>
              <a:t>). Hard selection quotas are therefore in principle suspect and the ECJ has so far only conditionally admitted soft quota in a tie break situation.</a:t>
            </a:r>
            <a:endParaRPr lang="nl-BE" dirty="0"/>
          </a:p>
          <a:p>
            <a:endParaRPr lang="nl-BE" dirty="0"/>
          </a:p>
        </p:txBody>
      </p:sp>
      <p:sp>
        <p:nvSpPr>
          <p:cNvPr id="4" name="Tijdelijke aanduiding voor dianummer 3"/>
          <p:cNvSpPr>
            <a:spLocks noGrp="1"/>
          </p:cNvSpPr>
          <p:nvPr>
            <p:ph type="sldNum" sz="quarter" idx="5"/>
          </p:nvPr>
        </p:nvSpPr>
        <p:spPr/>
        <p:txBody>
          <a:bodyPr/>
          <a:lstStyle/>
          <a:p>
            <a:fld id="{5780AC98-8E30-490D-A639-38DF0F70C274}" type="slidenum">
              <a:rPr lang="en-AU" smtClean="0"/>
              <a:t>3</a:t>
            </a:fld>
            <a:endParaRPr lang="en-AU"/>
          </a:p>
        </p:txBody>
      </p:sp>
      <p:sp>
        <p:nvSpPr>
          <p:cNvPr id="5" name="Date Placeholder 4">
            <a:extLst>
              <a:ext uri="{FF2B5EF4-FFF2-40B4-BE49-F238E27FC236}">
                <a16:creationId xmlns:a16="http://schemas.microsoft.com/office/drawing/2014/main" id="{57C1941A-4328-49F9-AED3-E57D2201D1F5}"/>
              </a:ext>
            </a:extLst>
          </p:cNvPr>
          <p:cNvSpPr>
            <a:spLocks noGrp="1"/>
          </p:cNvSpPr>
          <p:nvPr>
            <p:ph type="dt" idx="1"/>
          </p:nvPr>
        </p:nvSpPr>
        <p:spPr/>
        <p:txBody>
          <a:bodyPr/>
          <a:lstStyle/>
          <a:p>
            <a:endParaRPr lang="en-AU"/>
          </a:p>
        </p:txBody>
      </p:sp>
    </p:spTree>
    <p:extLst>
      <p:ext uri="{BB962C8B-B14F-4D97-AF65-F5344CB8AC3E}">
        <p14:creationId xmlns:p14="http://schemas.microsoft.com/office/powerpoint/2010/main" val="2064555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to the extent that Community law </a:t>
            </a:r>
            <a:r>
              <a:rPr lang="en-GB" i="1" dirty="0"/>
              <a:t>prohibits unjustifiable indirect discrimination</a:t>
            </a:r>
            <a:r>
              <a:rPr lang="en-GB" dirty="0"/>
              <a:t> it effectively demands the avoidance of such discrimination. A </a:t>
            </a:r>
            <a:r>
              <a:rPr lang="en-GB" i="1" dirty="0"/>
              <a:t>limited duty of positive action</a:t>
            </a:r>
            <a:r>
              <a:rPr lang="en-GB" dirty="0"/>
              <a:t> is therefore implicit in any prohibition of indirect discrimination. In any event, it is clear that the mere existence of the prohibition of indirect discrimination is likely to induce awareness and hence proactive positive action from actors who will be naturally keen to avoid the risk of indirect discrimination through impact in their organization. That is why economists often equate the prohibition of indirect discrimination with silent or implicit quotas (Fryer and </a:t>
            </a:r>
            <a:r>
              <a:rPr lang="en-GB" dirty="0" err="1"/>
              <a:t>Loury</a:t>
            </a:r>
            <a:r>
              <a:rPr lang="en-GB" dirty="0"/>
              <a:t>, 3-4).</a:t>
            </a:r>
            <a:endParaRPr lang="nl-BE" dirty="0"/>
          </a:p>
          <a:p>
            <a:endParaRPr lang="nl-BE" dirty="0"/>
          </a:p>
        </p:txBody>
      </p:sp>
      <p:sp>
        <p:nvSpPr>
          <p:cNvPr id="4" name="Tijdelijke aanduiding voor dianummer 3"/>
          <p:cNvSpPr>
            <a:spLocks noGrp="1"/>
          </p:cNvSpPr>
          <p:nvPr>
            <p:ph type="sldNum" sz="quarter" idx="5"/>
          </p:nvPr>
        </p:nvSpPr>
        <p:spPr/>
        <p:txBody>
          <a:bodyPr/>
          <a:lstStyle/>
          <a:p>
            <a:fld id="{5780AC98-8E30-490D-A639-38DF0F70C274}" type="slidenum">
              <a:rPr lang="en-AU" smtClean="0"/>
              <a:t>5</a:t>
            </a:fld>
            <a:endParaRPr lang="en-AU"/>
          </a:p>
        </p:txBody>
      </p:sp>
      <p:sp>
        <p:nvSpPr>
          <p:cNvPr id="5" name="Date Placeholder 4">
            <a:extLst>
              <a:ext uri="{FF2B5EF4-FFF2-40B4-BE49-F238E27FC236}">
                <a16:creationId xmlns:a16="http://schemas.microsoft.com/office/drawing/2014/main" id="{133D3754-BF5E-4CCA-A96E-DA9B1A454818}"/>
              </a:ext>
            </a:extLst>
          </p:cNvPr>
          <p:cNvSpPr>
            <a:spLocks noGrp="1"/>
          </p:cNvSpPr>
          <p:nvPr>
            <p:ph type="dt" idx="1"/>
          </p:nvPr>
        </p:nvSpPr>
        <p:spPr/>
        <p:txBody>
          <a:bodyPr/>
          <a:lstStyle/>
          <a:p>
            <a:endParaRPr lang="en-AU"/>
          </a:p>
        </p:txBody>
      </p:sp>
    </p:spTree>
    <p:extLst>
      <p:ext uri="{BB962C8B-B14F-4D97-AF65-F5344CB8AC3E}">
        <p14:creationId xmlns:p14="http://schemas.microsoft.com/office/powerpoint/2010/main" val="2832573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780AC98-8E30-490D-A639-38DF0F70C274}" type="slidenum">
              <a:rPr lang="en-AU" smtClean="0"/>
              <a:t>7</a:t>
            </a:fld>
            <a:endParaRPr lang="en-AU"/>
          </a:p>
        </p:txBody>
      </p:sp>
      <p:sp>
        <p:nvSpPr>
          <p:cNvPr id="5" name="Date Placeholder 4">
            <a:extLst>
              <a:ext uri="{FF2B5EF4-FFF2-40B4-BE49-F238E27FC236}">
                <a16:creationId xmlns:a16="http://schemas.microsoft.com/office/drawing/2014/main" id="{F88DB93D-B14F-4E44-A763-91A5E01EBD7F}"/>
              </a:ext>
            </a:extLst>
          </p:cNvPr>
          <p:cNvSpPr>
            <a:spLocks noGrp="1"/>
          </p:cNvSpPr>
          <p:nvPr>
            <p:ph type="dt" idx="1"/>
          </p:nvPr>
        </p:nvSpPr>
        <p:spPr/>
        <p:txBody>
          <a:bodyPr/>
          <a:lstStyle/>
          <a:p>
            <a:endParaRPr lang="en-AU"/>
          </a:p>
        </p:txBody>
      </p:sp>
    </p:spTree>
    <p:extLst>
      <p:ext uri="{BB962C8B-B14F-4D97-AF65-F5344CB8AC3E}">
        <p14:creationId xmlns:p14="http://schemas.microsoft.com/office/powerpoint/2010/main" val="2709357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780AC98-8E30-490D-A639-38DF0F70C274}" type="slidenum">
              <a:rPr lang="en-AU" smtClean="0"/>
              <a:t>8</a:t>
            </a:fld>
            <a:endParaRPr lang="en-AU"/>
          </a:p>
        </p:txBody>
      </p:sp>
      <p:sp>
        <p:nvSpPr>
          <p:cNvPr id="5" name="Date Placeholder 4">
            <a:extLst>
              <a:ext uri="{FF2B5EF4-FFF2-40B4-BE49-F238E27FC236}">
                <a16:creationId xmlns:a16="http://schemas.microsoft.com/office/drawing/2014/main" id="{0DCD742B-8295-4E8F-9ADC-E86580C63ACF}"/>
              </a:ext>
            </a:extLst>
          </p:cNvPr>
          <p:cNvSpPr>
            <a:spLocks noGrp="1"/>
          </p:cNvSpPr>
          <p:nvPr>
            <p:ph type="dt" idx="1"/>
          </p:nvPr>
        </p:nvSpPr>
        <p:spPr/>
        <p:txBody>
          <a:bodyPr/>
          <a:lstStyle/>
          <a:p>
            <a:endParaRPr lang="en-AU"/>
          </a:p>
        </p:txBody>
      </p:sp>
    </p:spTree>
    <p:extLst>
      <p:ext uri="{BB962C8B-B14F-4D97-AF65-F5344CB8AC3E}">
        <p14:creationId xmlns:p14="http://schemas.microsoft.com/office/powerpoint/2010/main" val="4202088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780AC98-8E30-490D-A639-38DF0F70C274}" type="slidenum">
              <a:rPr lang="en-AU" smtClean="0"/>
              <a:t>9</a:t>
            </a:fld>
            <a:endParaRPr lang="en-AU"/>
          </a:p>
        </p:txBody>
      </p:sp>
      <p:sp>
        <p:nvSpPr>
          <p:cNvPr id="5" name="Date Placeholder 4">
            <a:extLst>
              <a:ext uri="{FF2B5EF4-FFF2-40B4-BE49-F238E27FC236}">
                <a16:creationId xmlns:a16="http://schemas.microsoft.com/office/drawing/2014/main" id="{9859ACAF-9ECA-406C-B704-EEE78B4DB1A7}"/>
              </a:ext>
            </a:extLst>
          </p:cNvPr>
          <p:cNvSpPr>
            <a:spLocks noGrp="1"/>
          </p:cNvSpPr>
          <p:nvPr>
            <p:ph type="dt" idx="1"/>
          </p:nvPr>
        </p:nvSpPr>
        <p:spPr/>
        <p:txBody>
          <a:bodyPr/>
          <a:lstStyle/>
          <a:p>
            <a:endParaRPr lang="en-AU"/>
          </a:p>
        </p:txBody>
      </p:sp>
    </p:spTree>
    <p:extLst>
      <p:ext uri="{BB962C8B-B14F-4D97-AF65-F5344CB8AC3E}">
        <p14:creationId xmlns:p14="http://schemas.microsoft.com/office/powerpoint/2010/main" val="3033921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780AC98-8E30-490D-A639-38DF0F70C274}" type="slidenum">
              <a:rPr lang="en-AU" smtClean="0"/>
              <a:t>10</a:t>
            </a:fld>
            <a:endParaRPr lang="en-AU"/>
          </a:p>
        </p:txBody>
      </p:sp>
      <p:sp>
        <p:nvSpPr>
          <p:cNvPr id="5" name="Date Placeholder 4">
            <a:extLst>
              <a:ext uri="{FF2B5EF4-FFF2-40B4-BE49-F238E27FC236}">
                <a16:creationId xmlns:a16="http://schemas.microsoft.com/office/drawing/2014/main" id="{A6C498A3-0AF5-4681-991F-83B3B31D1FB6}"/>
              </a:ext>
            </a:extLst>
          </p:cNvPr>
          <p:cNvSpPr>
            <a:spLocks noGrp="1"/>
          </p:cNvSpPr>
          <p:nvPr>
            <p:ph type="dt" idx="1"/>
          </p:nvPr>
        </p:nvSpPr>
        <p:spPr/>
        <p:txBody>
          <a:bodyPr/>
          <a:lstStyle/>
          <a:p>
            <a:endParaRPr lang="en-AU"/>
          </a:p>
        </p:txBody>
      </p:sp>
    </p:spTree>
    <p:extLst>
      <p:ext uri="{BB962C8B-B14F-4D97-AF65-F5344CB8AC3E}">
        <p14:creationId xmlns:p14="http://schemas.microsoft.com/office/powerpoint/2010/main" val="4007492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780AC98-8E30-490D-A639-38DF0F70C274}" type="slidenum">
              <a:rPr lang="en-AU" smtClean="0"/>
              <a:t>12</a:t>
            </a:fld>
            <a:endParaRPr lang="en-AU"/>
          </a:p>
        </p:txBody>
      </p:sp>
      <p:sp>
        <p:nvSpPr>
          <p:cNvPr id="5" name="Date Placeholder 4">
            <a:extLst>
              <a:ext uri="{FF2B5EF4-FFF2-40B4-BE49-F238E27FC236}">
                <a16:creationId xmlns:a16="http://schemas.microsoft.com/office/drawing/2014/main" id="{A4772866-FEA5-430F-A268-85F070E5A89B}"/>
              </a:ext>
            </a:extLst>
          </p:cNvPr>
          <p:cNvSpPr>
            <a:spLocks noGrp="1"/>
          </p:cNvSpPr>
          <p:nvPr>
            <p:ph type="dt" idx="1"/>
          </p:nvPr>
        </p:nvSpPr>
        <p:spPr/>
        <p:txBody>
          <a:bodyPr/>
          <a:lstStyle/>
          <a:p>
            <a:endParaRPr lang="en-AU"/>
          </a:p>
        </p:txBody>
      </p:sp>
    </p:spTree>
    <p:extLst>
      <p:ext uri="{BB962C8B-B14F-4D97-AF65-F5344CB8AC3E}">
        <p14:creationId xmlns:p14="http://schemas.microsoft.com/office/powerpoint/2010/main" val="1775630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5780AC98-8E30-490D-A639-38DF0F70C274}" type="slidenum">
              <a:rPr lang="en-AU" smtClean="0"/>
              <a:t>13</a:t>
            </a:fld>
            <a:endParaRPr lang="en-AU"/>
          </a:p>
        </p:txBody>
      </p:sp>
      <p:sp>
        <p:nvSpPr>
          <p:cNvPr id="5" name="Date Placeholder 4">
            <a:extLst>
              <a:ext uri="{FF2B5EF4-FFF2-40B4-BE49-F238E27FC236}">
                <a16:creationId xmlns:a16="http://schemas.microsoft.com/office/drawing/2014/main" id="{60B80BB1-A3B3-4C22-82F5-49AB19D2BFB4}"/>
              </a:ext>
            </a:extLst>
          </p:cNvPr>
          <p:cNvSpPr>
            <a:spLocks noGrp="1"/>
          </p:cNvSpPr>
          <p:nvPr>
            <p:ph type="dt" idx="1"/>
          </p:nvPr>
        </p:nvSpPr>
        <p:spPr/>
        <p:txBody>
          <a:bodyPr/>
          <a:lstStyle/>
          <a:p>
            <a:endParaRPr lang="en-AU"/>
          </a:p>
        </p:txBody>
      </p:sp>
    </p:spTree>
    <p:extLst>
      <p:ext uri="{BB962C8B-B14F-4D97-AF65-F5344CB8AC3E}">
        <p14:creationId xmlns:p14="http://schemas.microsoft.com/office/powerpoint/2010/main" val="21231788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41904" y="181429"/>
            <a:ext cx="11710747" cy="6504214"/>
          </a:xfrm>
          <a:prstGeom prst="rect">
            <a:avLst/>
          </a:prstGeom>
          <a:solidFill>
            <a:srgbClr val="E6E4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noProof="0" dirty="0"/>
          </a:p>
        </p:txBody>
      </p:sp>
      <p:sp>
        <p:nvSpPr>
          <p:cNvPr id="12" name="Text Placeholder 2"/>
          <p:cNvSpPr>
            <a:spLocks noGrp="1"/>
          </p:cNvSpPr>
          <p:nvPr>
            <p:ph type="body" idx="14" hasCustomPrompt="1"/>
          </p:nvPr>
        </p:nvSpPr>
        <p:spPr>
          <a:xfrm>
            <a:off x="720000" y="2754276"/>
            <a:ext cx="6175828" cy="275580"/>
          </a:xfrm>
          <a:prstGeom prst="rect">
            <a:avLst/>
          </a:prstGeom>
          <a:ln>
            <a:noFill/>
          </a:ln>
        </p:spPr>
        <p:txBody>
          <a:bodyPr anchor="t" anchorCtr="0"/>
          <a:lstStyle>
            <a:lvl1pPr marL="0" indent="0" algn="l">
              <a:buNone/>
              <a:defRPr sz="1100" b="0">
                <a:solidFill>
                  <a:schemeClr val="tx1"/>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noProof="0" dirty="0"/>
              <a:t>DATE: 3 October 2014</a:t>
            </a:r>
          </a:p>
        </p:txBody>
      </p:sp>
      <p:sp>
        <p:nvSpPr>
          <p:cNvPr id="15" name="Title 14"/>
          <p:cNvSpPr>
            <a:spLocks noGrp="1"/>
          </p:cNvSpPr>
          <p:nvPr>
            <p:ph type="title" hasCustomPrompt="1"/>
          </p:nvPr>
        </p:nvSpPr>
        <p:spPr>
          <a:xfrm>
            <a:off x="720000" y="1484784"/>
            <a:ext cx="8544000" cy="648000"/>
          </a:xfrm>
        </p:spPr>
        <p:txBody>
          <a:bodyPr/>
          <a:lstStyle/>
          <a:p>
            <a:r>
              <a:rPr lang="en-US" dirty="0"/>
              <a:t>Click to edit master title style</a:t>
            </a:r>
            <a:endParaRPr lang="en-AU" dirty="0"/>
          </a:p>
        </p:txBody>
      </p:sp>
      <p:sp>
        <p:nvSpPr>
          <p:cNvPr id="17" name="Text Placeholder 16"/>
          <p:cNvSpPr>
            <a:spLocks noGrp="1"/>
          </p:cNvSpPr>
          <p:nvPr>
            <p:ph type="body" sz="quarter" idx="15" hasCustomPrompt="1"/>
          </p:nvPr>
        </p:nvSpPr>
        <p:spPr>
          <a:xfrm>
            <a:off x="720000" y="2133600"/>
            <a:ext cx="8542867" cy="503238"/>
          </a:xfrm>
        </p:spPr>
        <p:txBody>
          <a:bodyPr/>
          <a:lstStyle>
            <a:lvl1pPr marL="0" indent="0">
              <a:buNone/>
              <a:defRPr cap="all" baseline="0">
                <a:solidFill>
                  <a:schemeClr val="accent1"/>
                </a:solidFill>
                <a:latin typeface="+mj-lt"/>
              </a:defRPr>
            </a:lvl1pPr>
          </a:lstStyle>
          <a:p>
            <a:pPr lvl="0"/>
            <a:r>
              <a:rPr lang="en-AU" dirty="0"/>
              <a:t>Click to ADD SUBTITLE</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98117" y="181429"/>
            <a:ext cx="2037600" cy="762730"/>
          </a:xfrm>
          <a:prstGeom prst="rect">
            <a:avLst/>
          </a:prstGeom>
        </p:spPr>
      </p:pic>
      <p:pic>
        <p:nvPicPr>
          <p:cNvPr id="3" name="Picture 2"/>
          <p:cNvPicPr>
            <a:picLocks noChangeAspect="1"/>
          </p:cNvPicPr>
          <p:nvPr userDrawn="1"/>
        </p:nvPicPr>
        <p:blipFill rotWithShape="1">
          <a:blip r:embed="rId3" cstate="print">
            <a:extLst>
              <a:ext uri="{28A0092B-C50C-407E-A947-70E740481C1C}">
                <a14:useLocalDpi xmlns:a14="http://schemas.microsoft.com/office/drawing/2010/main" val="0"/>
              </a:ext>
            </a:extLst>
          </a:blip>
          <a:srcRect b="35463"/>
          <a:stretch/>
        </p:blipFill>
        <p:spPr>
          <a:xfrm>
            <a:off x="241904" y="3067670"/>
            <a:ext cx="11710747" cy="3611293"/>
          </a:xfrm>
          <a:prstGeom prst="rect">
            <a:avLst/>
          </a:prstGeom>
        </p:spPr>
      </p:pic>
    </p:spTree>
    <p:extLst>
      <p:ext uri="{BB962C8B-B14F-4D97-AF65-F5344CB8AC3E}">
        <p14:creationId xmlns:p14="http://schemas.microsoft.com/office/powerpoint/2010/main" val="1691826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274638"/>
            <a:ext cx="8458276" cy="648000"/>
          </a:xfrm>
        </p:spPr>
        <p:txBody>
          <a:bodyPr/>
          <a:lstStyle/>
          <a:p>
            <a:r>
              <a:rPr lang="en-US" dirty="0"/>
              <a:t>Click to edit master title style</a:t>
            </a:r>
            <a:endParaRPr lang="en-AU" dirty="0"/>
          </a:p>
        </p:txBody>
      </p:sp>
      <p:sp>
        <p:nvSpPr>
          <p:cNvPr id="5" name="Footer Placeholder 4"/>
          <p:cNvSpPr>
            <a:spLocks noGrp="1"/>
          </p:cNvSpPr>
          <p:nvPr>
            <p:ph type="ftr" sz="quarter" idx="11"/>
          </p:nvPr>
        </p:nvSpPr>
        <p:spPr>
          <a:xfrm>
            <a:off x="720000" y="6381329"/>
            <a:ext cx="5376597" cy="365125"/>
          </a:xfrm>
        </p:spPr>
        <p:txBody>
          <a:bodyPr/>
          <a:lstStyle>
            <a:lvl1pPr algn="l">
              <a:defRPr sz="1050"/>
            </a:lvl1pPr>
          </a:lstStyle>
          <a:p>
            <a:r>
              <a:rPr lang="en-AU"/>
              <a:t>OFFICE | FACULTY | DEPARTMENT</a:t>
            </a:r>
            <a:endParaRPr lang="en-AU" dirty="0"/>
          </a:p>
        </p:txBody>
      </p:sp>
      <p:sp>
        <p:nvSpPr>
          <p:cNvPr id="6" name="Slide Number Placeholder 5"/>
          <p:cNvSpPr>
            <a:spLocks noGrp="1"/>
          </p:cNvSpPr>
          <p:nvPr>
            <p:ph type="sldNum" sz="quarter" idx="12"/>
          </p:nvPr>
        </p:nvSpPr>
        <p:spPr>
          <a:xfrm>
            <a:off x="8737600" y="6381329"/>
            <a:ext cx="2844800" cy="365125"/>
          </a:xfrm>
        </p:spPr>
        <p:txBody>
          <a:bodyPr/>
          <a:lstStyle/>
          <a:p>
            <a:fld id="{D9C42BCC-44E8-4F98-A8FE-EAF16D8C1E6E}" type="slidenum">
              <a:rPr lang="en-AU" smtClean="0"/>
              <a:t>‹#›</a:t>
            </a:fld>
            <a:endParaRPr lang="en-AU"/>
          </a:p>
        </p:txBody>
      </p:sp>
      <p:sp>
        <p:nvSpPr>
          <p:cNvPr id="7" name="Text Placeholder 16"/>
          <p:cNvSpPr>
            <a:spLocks noGrp="1"/>
          </p:cNvSpPr>
          <p:nvPr>
            <p:ph type="body" sz="quarter" idx="15" hasCustomPrompt="1"/>
          </p:nvPr>
        </p:nvSpPr>
        <p:spPr>
          <a:xfrm>
            <a:off x="720000" y="908720"/>
            <a:ext cx="8542867" cy="475151"/>
          </a:xfrm>
        </p:spPr>
        <p:txBody>
          <a:bodyPr/>
          <a:lstStyle>
            <a:lvl1pPr marL="0" indent="0">
              <a:buNone/>
              <a:defRPr cap="all" baseline="0">
                <a:solidFill>
                  <a:schemeClr val="accent1"/>
                </a:solidFill>
                <a:latin typeface="+mj-lt"/>
              </a:defRPr>
            </a:lvl1pPr>
          </a:lstStyle>
          <a:p>
            <a:pPr lvl="0"/>
            <a:r>
              <a:rPr lang="en-AU" dirty="0"/>
              <a:t>Click to ADD SUBTITLE</a:t>
            </a:r>
          </a:p>
        </p:txBody>
      </p:sp>
      <p:sp>
        <p:nvSpPr>
          <p:cNvPr id="4" name="Picture Placeholder 3"/>
          <p:cNvSpPr>
            <a:spLocks noGrp="1"/>
          </p:cNvSpPr>
          <p:nvPr>
            <p:ph type="pic" sz="quarter" idx="16"/>
          </p:nvPr>
        </p:nvSpPr>
        <p:spPr>
          <a:xfrm>
            <a:off x="720000" y="1620000"/>
            <a:ext cx="10752000" cy="4525200"/>
          </a:xfrm>
        </p:spPr>
        <p:txBody>
          <a:bodyPr/>
          <a:lstStyle/>
          <a:p>
            <a:r>
              <a:rPr lang="en-US"/>
              <a:t>Click icon to add picture</a:t>
            </a:r>
            <a:endParaRPr lang="en-AU" dirty="0"/>
          </a:p>
        </p:txBody>
      </p:sp>
    </p:spTree>
    <p:extLst>
      <p:ext uri="{BB962C8B-B14F-4D97-AF65-F5344CB8AC3E}">
        <p14:creationId xmlns:p14="http://schemas.microsoft.com/office/powerpoint/2010/main" val="2292518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623392" y="6309321"/>
            <a:ext cx="5472608" cy="365125"/>
          </a:xfrm>
        </p:spPr>
        <p:txBody>
          <a:bodyPr/>
          <a:lstStyle/>
          <a:p>
            <a:r>
              <a:rPr lang="en-AU"/>
              <a:t>OFFICE | FACULTY | DEPARTMENT</a:t>
            </a:r>
          </a:p>
        </p:txBody>
      </p:sp>
      <p:sp>
        <p:nvSpPr>
          <p:cNvPr id="4" name="Slide Number Placeholder 3"/>
          <p:cNvSpPr>
            <a:spLocks noGrp="1"/>
          </p:cNvSpPr>
          <p:nvPr>
            <p:ph type="sldNum" sz="quarter" idx="12"/>
          </p:nvPr>
        </p:nvSpPr>
        <p:spPr>
          <a:xfrm>
            <a:off x="8737600" y="6309321"/>
            <a:ext cx="2844800" cy="365125"/>
          </a:xfrm>
        </p:spPr>
        <p:txBody>
          <a:bodyPr/>
          <a:lstStyle/>
          <a:p>
            <a:fld id="{D9C42BCC-44E8-4F98-A8FE-EAF16D8C1E6E}" type="slidenum">
              <a:rPr lang="en-AU" smtClean="0"/>
              <a:t>‹#›</a:t>
            </a:fld>
            <a:endParaRPr lang="en-AU"/>
          </a:p>
        </p:txBody>
      </p:sp>
    </p:spTree>
    <p:extLst>
      <p:ext uri="{BB962C8B-B14F-4D97-AF65-F5344CB8AC3E}">
        <p14:creationId xmlns:p14="http://schemas.microsoft.com/office/powerpoint/2010/main" val="153329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userDrawn="1"/>
        </p:nvSpPr>
        <p:spPr>
          <a:xfrm>
            <a:off x="10001277" y="5715016"/>
            <a:ext cx="571504" cy="369332"/>
          </a:xfrm>
          <a:prstGeom prst="rect">
            <a:avLst/>
          </a:prstGeom>
          <a:noFill/>
        </p:spPr>
        <p:txBody>
          <a:bodyPr wrap="square" rtlCol="0">
            <a:spAutoFit/>
          </a:bodyPr>
          <a:lstStyle/>
          <a:p>
            <a:endParaRPr lang="en-AU" sz="1800" dirty="0"/>
          </a:p>
        </p:txBody>
      </p:sp>
    </p:spTree>
    <p:extLst>
      <p:ext uri="{BB962C8B-B14F-4D97-AF65-F5344CB8AC3E}">
        <p14:creationId xmlns:p14="http://schemas.microsoft.com/office/powerpoint/2010/main" val="859484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20000" y="274638"/>
            <a:ext cx="8458276" cy="6480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D263D112-7C89-384D-B4FC-664FC949D667}" type="slidenum">
              <a:rPr lang="en-US" smtClean="0"/>
              <a:pPr/>
              <a:t>‹#›</a:t>
            </a:fld>
            <a:endParaRPr lang="en-US" dirty="0"/>
          </a:p>
        </p:txBody>
      </p:sp>
      <p:sp>
        <p:nvSpPr>
          <p:cNvPr id="4" name="Date Placeholder 3"/>
          <p:cNvSpPr>
            <a:spLocks noGrp="1"/>
          </p:cNvSpPr>
          <p:nvPr>
            <p:ph type="dt" sz="half" idx="11"/>
          </p:nvPr>
        </p:nvSpPr>
        <p:spPr/>
        <p:txBody>
          <a:bodyPr/>
          <a:lstStyle>
            <a:lvl1pPr>
              <a:defRPr/>
            </a:lvl1pPr>
          </a:lstStyle>
          <a:p>
            <a:endParaRPr lang="en-US" dirty="0"/>
          </a:p>
        </p:txBody>
      </p:sp>
      <p:sp>
        <p:nvSpPr>
          <p:cNvPr id="5" name="Content Placeholder 4"/>
          <p:cNvSpPr>
            <a:spLocks noGrp="1"/>
          </p:cNvSpPr>
          <p:nvPr>
            <p:ph sz="quarter" idx="13" hasCustomPrompt="1"/>
          </p:nvPr>
        </p:nvSpPr>
        <p:spPr>
          <a:xfrm>
            <a:off x="720000" y="1620000"/>
            <a:ext cx="8507963" cy="4490720"/>
          </a:xfrm>
        </p:spPr>
        <p:txBody>
          <a:bodyPr>
            <a:noAutofit/>
          </a:bodyPr>
          <a:lstStyle>
            <a:lvl7pPr>
              <a:buNone/>
              <a:defRPr/>
            </a:lvl7pPr>
            <a:lvl8pPr>
              <a:buNone/>
              <a:defRPr/>
            </a:lvl8pPr>
          </a:lstStyle>
          <a:p>
            <a:r>
              <a:rPr lang="en-US" b="1" dirty="0">
                <a:solidFill>
                  <a:srgbClr val="6D0020"/>
                </a:solidFill>
              </a:rPr>
              <a:t>HEADER INFO</a:t>
            </a:r>
          </a:p>
          <a:p>
            <a:r>
              <a:rPr lang="en-US" dirty="0" err="1">
                <a:latin typeface="Georgia"/>
                <a:cs typeface="Georgia"/>
              </a:rPr>
              <a:t>Consectetur</a:t>
            </a:r>
            <a:r>
              <a:rPr lang="en-US" dirty="0">
                <a:latin typeface="Georgia"/>
                <a:cs typeface="Georgia"/>
              </a:rPr>
              <a:t>  met </a:t>
            </a:r>
            <a:r>
              <a:rPr lang="en-US" dirty="0" err="1">
                <a:latin typeface="Georgia"/>
                <a:cs typeface="Georgia"/>
              </a:rPr>
              <a:t>adipiscing</a:t>
            </a:r>
            <a:r>
              <a:rPr lang="en-US" dirty="0">
                <a:latin typeface="Georgia"/>
                <a:cs typeface="Georgia"/>
              </a:rPr>
              <a:t> </a:t>
            </a:r>
            <a:r>
              <a:rPr lang="en-US" dirty="0" err="1">
                <a:latin typeface="Georgia"/>
                <a:cs typeface="Georgia"/>
              </a:rPr>
              <a:t>elit</a:t>
            </a:r>
            <a:r>
              <a:rPr lang="en-US" dirty="0">
                <a:latin typeface="Georgia"/>
                <a:cs typeface="Georgia"/>
              </a:rPr>
              <a:t>. </a:t>
            </a:r>
            <a:r>
              <a:rPr lang="en-US" dirty="0" err="1">
                <a:latin typeface="Georgia"/>
                <a:cs typeface="Georgia"/>
              </a:rPr>
              <a:t>Aenean</a:t>
            </a:r>
            <a:r>
              <a:rPr lang="en-US" dirty="0">
                <a:latin typeface="Georgia"/>
                <a:cs typeface="Georgia"/>
              </a:rPr>
              <a:t> ac </a:t>
            </a:r>
            <a:r>
              <a:rPr lang="en-US" dirty="0" err="1">
                <a:latin typeface="Georgia"/>
                <a:cs typeface="Georgia"/>
              </a:rPr>
              <a:t>elit</a:t>
            </a:r>
            <a:r>
              <a:rPr lang="en-US" dirty="0">
                <a:latin typeface="Georgia"/>
                <a:cs typeface="Georgia"/>
              </a:rPr>
              <a:t> a </a:t>
            </a:r>
            <a:r>
              <a:rPr lang="en-US" dirty="0" err="1">
                <a:latin typeface="Georgia"/>
                <a:cs typeface="Georgia"/>
              </a:rPr>
              <a:t>felis</a:t>
            </a:r>
            <a:r>
              <a:rPr lang="en-US" dirty="0">
                <a:latin typeface="Georgia"/>
                <a:cs typeface="Georgia"/>
              </a:rPr>
              <a:t> </a:t>
            </a:r>
            <a:r>
              <a:rPr lang="en-US" dirty="0" err="1">
                <a:latin typeface="Georgia"/>
                <a:cs typeface="Georgia"/>
              </a:rPr>
              <a:t>pharetra</a:t>
            </a:r>
            <a:r>
              <a:rPr lang="en-US" dirty="0">
                <a:latin typeface="Georgia"/>
                <a:cs typeface="Georgia"/>
              </a:rPr>
              <a:t> </a:t>
            </a:r>
            <a:br>
              <a:rPr lang="en-US" dirty="0">
                <a:latin typeface="Georgia"/>
                <a:cs typeface="Georgia"/>
              </a:rPr>
            </a:br>
            <a:r>
              <a:rPr lang="en-US" dirty="0" err="1">
                <a:latin typeface="Georgia"/>
                <a:cs typeface="Georgia"/>
              </a:rPr>
              <a:t>vel</a:t>
            </a:r>
            <a:r>
              <a:rPr lang="en-US" dirty="0">
                <a:latin typeface="Georgia"/>
                <a:cs typeface="Georgia"/>
              </a:rPr>
              <a:t> </a:t>
            </a:r>
            <a:r>
              <a:rPr lang="en-US" dirty="0" err="1">
                <a:latin typeface="Georgia"/>
                <a:cs typeface="Georgia"/>
              </a:rPr>
              <a:t>Fringilla</a:t>
            </a:r>
            <a:r>
              <a:rPr lang="en-US" dirty="0">
                <a:latin typeface="Georgia"/>
                <a:cs typeface="Georgia"/>
              </a:rPr>
              <a:t> </a:t>
            </a:r>
            <a:r>
              <a:rPr lang="en-US" dirty="0" err="1">
                <a:latin typeface="Georgia"/>
                <a:cs typeface="Georgia"/>
              </a:rPr>
              <a:t>elit</a:t>
            </a:r>
            <a:r>
              <a:rPr lang="en-US" dirty="0">
                <a:latin typeface="Georgia"/>
                <a:cs typeface="Georgia"/>
              </a:rPr>
              <a:t> </a:t>
            </a:r>
            <a:r>
              <a:rPr lang="en-US" dirty="0" err="1">
                <a:latin typeface="Georgia"/>
                <a:cs typeface="Georgia"/>
              </a:rPr>
              <a:t>Duis</a:t>
            </a:r>
            <a:r>
              <a:rPr lang="en-US" dirty="0">
                <a:latin typeface="Georgia"/>
                <a:cs typeface="Georgia"/>
              </a:rPr>
              <a:t> dui </a:t>
            </a:r>
            <a:r>
              <a:rPr lang="en-US" dirty="0" err="1">
                <a:latin typeface="Georgia"/>
                <a:cs typeface="Georgia"/>
              </a:rPr>
              <a:t>arcu</a:t>
            </a:r>
            <a:r>
              <a:rPr lang="en-US" dirty="0">
                <a:latin typeface="Georgia"/>
                <a:cs typeface="Georgia"/>
              </a:rPr>
              <a:t>, </a:t>
            </a:r>
            <a:r>
              <a:rPr lang="en-US" dirty="0" err="1">
                <a:latin typeface="Georgia"/>
                <a:cs typeface="Georgia"/>
              </a:rPr>
              <a:t>amet</a:t>
            </a:r>
            <a:r>
              <a:rPr lang="en-US" dirty="0">
                <a:latin typeface="Georgia"/>
                <a:cs typeface="Georgia"/>
              </a:rPr>
              <a:t> </a:t>
            </a:r>
            <a:r>
              <a:rPr lang="en-US" dirty="0" err="1">
                <a:latin typeface="Georgia"/>
                <a:cs typeface="Georgia"/>
              </a:rPr>
              <a:t>scelerisque</a:t>
            </a:r>
            <a:r>
              <a:rPr lang="en-US" dirty="0">
                <a:latin typeface="Georgia"/>
                <a:cs typeface="Georgia"/>
              </a:rPr>
              <a:t> </a:t>
            </a:r>
            <a:r>
              <a:rPr lang="en-US" dirty="0" err="1">
                <a:latin typeface="Georgia"/>
                <a:cs typeface="Georgia"/>
              </a:rPr>
              <a:t>nec</a:t>
            </a:r>
            <a:r>
              <a:rPr lang="en-US" dirty="0">
                <a:latin typeface="Georgia"/>
                <a:cs typeface="Georgia"/>
              </a:rPr>
              <a:t> dictum </a:t>
            </a:r>
            <a:br>
              <a:rPr lang="en-US" dirty="0">
                <a:latin typeface="Georgia"/>
                <a:cs typeface="Georgia"/>
              </a:rPr>
            </a:br>
            <a:r>
              <a:rPr lang="en-US" dirty="0">
                <a:latin typeface="Georgia"/>
                <a:cs typeface="Georgia"/>
              </a:rPr>
              <a:t>ac </a:t>
            </a:r>
            <a:r>
              <a:rPr lang="en-US" dirty="0" err="1">
                <a:latin typeface="Georgia"/>
                <a:cs typeface="Georgia"/>
              </a:rPr>
              <a:t>conse</a:t>
            </a:r>
            <a:r>
              <a:rPr lang="en-US" dirty="0">
                <a:latin typeface="Georgia"/>
                <a:cs typeface="Georgia"/>
              </a:rPr>
              <a:t> </a:t>
            </a:r>
            <a:r>
              <a:rPr lang="en-US" dirty="0" err="1">
                <a:latin typeface="Georgia"/>
                <a:cs typeface="Georgia"/>
              </a:rPr>
              <a:t>eu</a:t>
            </a:r>
            <a:r>
              <a:rPr lang="en-US" dirty="0">
                <a:latin typeface="Georgia"/>
                <a:cs typeface="Georgia"/>
              </a:rPr>
              <a:t> </a:t>
            </a:r>
            <a:r>
              <a:rPr lang="en-US" dirty="0" err="1">
                <a:latin typeface="Georgia"/>
                <a:cs typeface="Georgia"/>
              </a:rPr>
              <a:t>elit</a:t>
            </a:r>
            <a:r>
              <a:rPr lang="en-US" dirty="0">
                <a:latin typeface="Georgia"/>
                <a:cs typeface="Georgia"/>
              </a:rPr>
              <a:t> </a:t>
            </a:r>
            <a:r>
              <a:rPr lang="en-US" dirty="0" err="1">
                <a:latin typeface="Georgia"/>
                <a:cs typeface="Georgia"/>
              </a:rPr>
              <a:t>Donec</a:t>
            </a:r>
            <a:r>
              <a:rPr lang="en-US" dirty="0">
                <a:latin typeface="Georgia"/>
                <a:cs typeface="Georgia"/>
              </a:rPr>
              <a:t> </a:t>
            </a:r>
            <a:r>
              <a:rPr lang="en-US" dirty="0" err="1">
                <a:latin typeface="Georgia"/>
                <a:cs typeface="Georgia"/>
              </a:rPr>
              <a:t>tincid</a:t>
            </a:r>
            <a:r>
              <a:rPr lang="en-US" dirty="0">
                <a:latin typeface="Georgia"/>
                <a:cs typeface="Georgia"/>
              </a:rPr>
              <a:t> </a:t>
            </a:r>
            <a:r>
              <a:rPr lang="en-US" dirty="0" err="1">
                <a:latin typeface="Georgia"/>
                <a:cs typeface="Georgia"/>
              </a:rPr>
              <a:t>unt</a:t>
            </a:r>
            <a:r>
              <a:rPr lang="en-US" dirty="0">
                <a:latin typeface="Georgia"/>
                <a:cs typeface="Georgia"/>
              </a:rPr>
              <a:t> </a:t>
            </a:r>
            <a:r>
              <a:rPr lang="en-US" dirty="0" err="1">
                <a:latin typeface="Georgia"/>
                <a:cs typeface="Georgia"/>
              </a:rPr>
              <a:t>enim</a:t>
            </a:r>
            <a:r>
              <a:rPr lang="en-US" dirty="0">
                <a:latin typeface="Georgia"/>
                <a:cs typeface="Georgia"/>
              </a:rPr>
              <a:t> sit </a:t>
            </a:r>
            <a:r>
              <a:rPr lang="en-US" dirty="0" err="1">
                <a:latin typeface="Georgia"/>
                <a:cs typeface="Georgia"/>
              </a:rPr>
              <a:t>amet</a:t>
            </a:r>
            <a:r>
              <a:rPr lang="en-US" dirty="0">
                <a:latin typeface="Georgia"/>
                <a:cs typeface="Georgia"/>
              </a:rPr>
              <a:t> </a:t>
            </a:r>
            <a:r>
              <a:rPr lang="en-US" dirty="0" err="1">
                <a:latin typeface="Georgia"/>
                <a:cs typeface="Georgia"/>
              </a:rPr>
              <a:t>consequat</a:t>
            </a:r>
            <a:r>
              <a:rPr lang="en-US" dirty="0">
                <a:latin typeface="Georgia"/>
                <a:cs typeface="Georgia"/>
              </a:rPr>
              <a:t>.</a:t>
            </a:r>
          </a:p>
          <a:p>
            <a:pPr>
              <a:buFont typeface="Arial"/>
              <a:buChar char="•"/>
            </a:pPr>
            <a:endParaRPr lang="en-US" dirty="0">
              <a:latin typeface="Georgia"/>
              <a:cs typeface="Georgia"/>
            </a:endParaRPr>
          </a:p>
          <a:p>
            <a:pPr>
              <a:buFont typeface="Arial"/>
              <a:buChar char="•"/>
            </a:pPr>
            <a:r>
              <a:rPr lang="en-US" dirty="0" err="1">
                <a:latin typeface="Georgia"/>
                <a:cs typeface="Georgia"/>
              </a:rPr>
              <a:t>Lorum</a:t>
            </a:r>
            <a:r>
              <a:rPr lang="en-US" dirty="0">
                <a:latin typeface="Georgia"/>
                <a:cs typeface="Georgia"/>
              </a:rPr>
              <a:t> </a:t>
            </a:r>
            <a:r>
              <a:rPr lang="en-US" dirty="0" err="1">
                <a:latin typeface="Georgia"/>
                <a:cs typeface="Georgia"/>
              </a:rPr>
              <a:t>ipsum</a:t>
            </a:r>
            <a:r>
              <a:rPr lang="en-US" dirty="0">
                <a:latin typeface="Georgia"/>
                <a:cs typeface="Georgia"/>
              </a:rPr>
              <a:t> </a:t>
            </a:r>
            <a:r>
              <a:rPr lang="en-US" dirty="0" err="1">
                <a:latin typeface="Georgia"/>
                <a:cs typeface="Georgia"/>
              </a:rPr>
              <a:t>dolore</a:t>
            </a:r>
            <a:r>
              <a:rPr lang="en-US" dirty="0">
                <a:latin typeface="Georgia"/>
                <a:cs typeface="Georgia"/>
              </a:rPr>
              <a:t> </a:t>
            </a:r>
            <a:r>
              <a:rPr lang="en-US" dirty="0" err="1">
                <a:latin typeface="Georgia"/>
                <a:cs typeface="Georgia"/>
              </a:rPr>
              <a:t>melior</a:t>
            </a:r>
            <a:r>
              <a:rPr lang="en-US" dirty="0">
                <a:latin typeface="Georgia"/>
                <a:cs typeface="Georgia"/>
              </a:rPr>
              <a:t> </a:t>
            </a:r>
            <a:r>
              <a:rPr lang="en-US" dirty="0" err="1">
                <a:latin typeface="Georgia"/>
                <a:cs typeface="Georgia"/>
              </a:rPr>
              <a:t>nonne</a:t>
            </a:r>
            <a:r>
              <a:rPr lang="en-US" dirty="0">
                <a:latin typeface="Georgia"/>
                <a:cs typeface="Georgia"/>
              </a:rPr>
              <a:t> </a:t>
            </a:r>
            <a:r>
              <a:rPr lang="en-US" dirty="0" err="1">
                <a:latin typeface="Georgia"/>
                <a:cs typeface="Georgia"/>
              </a:rPr>
              <a:t>tutte</a:t>
            </a:r>
            <a:r>
              <a:rPr lang="en-US" dirty="0">
                <a:latin typeface="Georgia"/>
                <a:cs typeface="Georgia"/>
              </a:rPr>
              <a:t> san </a:t>
            </a:r>
            <a:r>
              <a:rPr lang="en-US" dirty="0" err="1">
                <a:latin typeface="Georgia"/>
                <a:cs typeface="Georgia"/>
              </a:rPr>
              <a:t>toro</a:t>
            </a:r>
            <a:r>
              <a:rPr lang="en-US" dirty="0">
                <a:latin typeface="Georgia"/>
                <a:cs typeface="Georgia"/>
              </a:rPr>
              <a:t> velum</a:t>
            </a:r>
          </a:p>
          <a:p>
            <a:pPr marL="342900" lvl="7" indent="0"/>
            <a:r>
              <a:rPr lang="en-US" dirty="0" err="1">
                <a:latin typeface="Georgia"/>
                <a:cs typeface="Georgia"/>
              </a:rPr>
              <a:t>Lorum</a:t>
            </a:r>
            <a:r>
              <a:rPr lang="en-US" dirty="0">
                <a:latin typeface="Georgia"/>
                <a:cs typeface="Georgia"/>
              </a:rPr>
              <a:t> </a:t>
            </a:r>
            <a:r>
              <a:rPr lang="en-US" dirty="0" err="1">
                <a:latin typeface="Georgia"/>
                <a:cs typeface="Georgia"/>
              </a:rPr>
              <a:t>ipsum</a:t>
            </a:r>
            <a:r>
              <a:rPr lang="en-US" dirty="0">
                <a:latin typeface="Georgia"/>
                <a:cs typeface="Georgia"/>
              </a:rPr>
              <a:t> </a:t>
            </a:r>
            <a:r>
              <a:rPr lang="en-US" dirty="0" err="1">
                <a:latin typeface="Georgia"/>
                <a:cs typeface="Georgia"/>
              </a:rPr>
              <a:t>dolore</a:t>
            </a:r>
            <a:r>
              <a:rPr lang="en-US" dirty="0">
                <a:latin typeface="Georgia"/>
                <a:cs typeface="Georgia"/>
              </a:rPr>
              <a:t> </a:t>
            </a:r>
            <a:r>
              <a:rPr lang="en-US" dirty="0" err="1">
                <a:latin typeface="Georgia"/>
                <a:cs typeface="Georgia"/>
              </a:rPr>
              <a:t>melior</a:t>
            </a:r>
            <a:r>
              <a:rPr lang="en-US" dirty="0">
                <a:latin typeface="Georgia"/>
                <a:cs typeface="Georgia"/>
              </a:rPr>
              <a:t> </a:t>
            </a:r>
            <a:r>
              <a:rPr lang="en-US" dirty="0" err="1">
                <a:latin typeface="Georgia"/>
                <a:cs typeface="Georgia"/>
              </a:rPr>
              <a:t>nonne</a:t>
            </a:r>
            <a:r>
              <a:rPr lang="en-US" dirty="0">
                <a:latin typeface="Georgia"/>
                <a:cs typeface="Georgia"/>
              </a:rPr>
              <a:t> </a:t>
            </a:r>
            <a:r>
              <a:rPr lang="en-US" dirty="0" err="1">
                <a:latin typeface="Georgia"/>
                <a:cs typeface="Georgia"/>
              </a:rPr>
              <a:t>tutte</a:t>
            </a:r>
            <a:r>
              <a:rPr lang="en-US" dirty="0">
                <a:latin typeface="Georgia"/>
                <a:cs typeface="Georgia"/>
              </a:rPr>
              <a:t> san </a:t>
            </a:r>
            <a:r>
              <a:rPr lang="en-US" dirty="0" err="1">
                <a:latin typeface="Georgia"/>
                <a:cs typeface="Georgia"/>
              </a:rPr>
              <a:t>toro</a:t>
            </a:r>
            <a:endParaRPr lang="en-US" dirty="0">
              <a:latin typeface="Georgia"/>
              <a:cs typeface="Georgia"/>
            </a:endParaRPr>
          </a:p>
          <a:p>
            <a:pPr marL="342900" lvl="7" indent="0"/>
            <a:endParaRPr lang="en-US" dirty="0">
              <a:latin typeface="Georgia"/>
              <a:cs typeface="Georgia"/>
            </a:endParaRPr>
          </a:p>
          <a:p>
            <a:pPr>
              <a:buFont typeface="Arial"/>
              <a:buChar char="•"/>
            </a:pPr>
            <a:r>
              <a:rPr lang="en-US" dirty="0" err="1">
                <a:latin typeface="Georgia"/>
                <a:cs typeface="Georgia"/>
              </a:rPr>
              <a:t>Lorum</a:t>
            </a:r>
            <a:r>
              <a:rPr lang="en-US" dirty="0">
                <a:latin typeface="Georgia"/>
                <a:cs typeface="Georgia"/>
              </a:rPr>
              <a:t> </a:t>
            </a:r>
            <a:r>
              <a:rPr lang="en-US" dirty="0" err="1">
                <a:latin typeface="Georgia"/>
                <a:cs typeface="Georgia"/>
              </a:rPr>
              <a:t>ipsum</a:t>
            </a:r>
            <a:r>
              <a:rPr lang="en-US" dirty="0">
                <a:latin typeface="Georgia"/>
                <a:cs typeface="Georgia"/>
              </a:rPr>
              <a:t> </a:t>
            </a:r>
            <a:r>
              <a:rPr lang="en-US" dirty="0" err="1">
                <a:latin typeface="Georgia"/>
                <a:cs typeface="Georgia"/>
              </a:rPr>
              <a:t>dolore</a:t>
            </a:r>
            <a:r>
              <a:rPr lang="en-US" dirty="0">
                <a:latin typeface="Georgia"/>
                <a:cs typeface="Georgia"/>
              </a:rPr>
              <a:t> </a:t>
            </a:r>
            <a:r>
              <a:rPr lang="en-US" dirty="0" err="1">
                <a:latin typeface="Georgia"/>
                <a:cs typeface="Georgia"/>
              </a:rPr>
              <a:t>melior</a:t>
            </a:r>
            <a:r>
              <a:rPr lang="en-US" dirty="0">
                <a:latin typeface="Georgia"/>
                <a:cs typeface="Georgia"/>
              </a:rPr>
              <a:t> </a:t>
            </a:r>
            <a:r>
              <a:rPr lang="en-US" dirty="0" err="1">
                <a:latin typeface="Georgia"/>
                <a:cs typeface="Georgia"/>
              </a:rPr>
              <a:t>nonne</a:t>
            </a:r>
            <a:r>
              <a:rPr lang="en-US" dirty="0">
                <a:latin typeface="Georgia"/>
                <a:cs typeface="Georgia"/>
              </a:rPr>
              <a:t> </a:t>
            </a:r>
            <a:r>
              <a:rPr lang="en-US" dirty="0" err="1">
                <a:latin typeface="Georgia"/>
                <a:cs typeface="Georgia"/>
              </a:rPr>
              <a:t>tutte</a:t>
            </a:r>
            <a:r>
              <a:rPr lang="en-US" dirty="0">
                <a:latin typeface="Georgia"/>
                <a:cs typeface="Georgia"/>
              </a:rPr>
              <a:t> san </a:t>
            </a:r>
            <a:r>
              <a:rPr lang="en-US" dirty="0" err="1">
                <a:latin typeface="Georgia"/>
                <a:cs typeface="Georgia"/>
              </a:rPr>
              <a:t>toro</a:t>
            </a:r>
            <a:r>
              <a:rPr lang="en-US" dirty="0">
                <a:latin typeface="Georgia"/>
                <a:cs typeface="Georgia"/>
              </a:rPr>
              <a:t> velum</a:t>
            </a:r>
          </a:p>
          <a:p>
            <a:pPr marL="342900" lvl="6" indent="0"/>
            <a:r>
              <a:rPr lang="en-US" dirty="0" err="1">
                <a:latin typeface="Georgia"/>
                <a:cs typeface="Georgia"/>
              </a:rPr>
              <a:t>Lorum</a:t>
            </a:r>
            <a:r>
              <a:rPr lang="en-US" dirty="0">
                <a:latin typeface="Georgia"/>
                <a:cs typeface="Georgia"/>
              </a:rPr>
              <a:t> </a:t>
            </a:r>
            <a:r>
              <a:rPr lang="en-US" dirty="0" err="1">
                <a:latin typeface="Georgia"/>
                <a:cs typeface="Georgia"/>
              </a:rPr>
              <a:t>ipsum</a:t>
            </a:r>
            <a:r>
              <a:rPr lang="en-US" dirty="0">
                <a:latin typeface="Georgia"/>
                <a:cs typeface="Georgia"/>
              </a:rPr>
              <a:t> </a:t>
            </a:r>
            <a:r>
              <a:rPr lang="en-US" dirty="0" err="1">
                <a:latin typeface="Georgia"/>
                <a:cs typeface="Georgia"/>
              </a:rPr>
              <a:t>dolore</a:t>
            </a:r>
            <a:r>
              <a:rPr lang="en-US" dirty="0">
                <a:latin typeface="Georgia"/>
                <a:cs typeface="Georgia"/>
              </a:rPr>
              <a:t> </a:t>
            </a:r>
            <a:r>
              <a:rPr lang="en-US" dirty="0" err="1">
                <a:latin typeface="Georgia"/>
                <a:cs typeface="Georgia"/>
              </a:rPr>
              <a:t>melior</a:t>
            </a:r>
            <a:r>
              <a:rPr lang="en-US" dirty="0">
                <a:latin typeface="Georgia"/>
                <a:cs typeface="Georgia"/>
              </a:rPr>
              <a:t> </a:t>
            </a:r>
            <a:r>
              <a:rPr lang="en-US" dirty="0" err="1">
                <a:latin typeface="Georgia"/>
                <a:cs typeface="Georgia"/>
              </a:rPr>
              <a:t>nonne</a:t>
            </a:r>
            <a:r>
              <a:rPr lang="en-US" dirty="0">
                <a:latin typeface="Georgia"/>
                <a:cs typeface="Georgia"/>
              </a:rPr>
              <a:t> </a:t>
            </a:r>
            <a:r>
              <a:rPr lang="en-US" dirty="0" err="1">
                <a:latin typeface="Georgia"/>
                <a:cs typeface="Georgia"/>
              </a:rPr>
              <a:t>tutte</a:t>
            </a:r>
            <a:r>
              <a:rPr lang="en-US" dirty="0">
                <a:latin typeface="Georgia"/>
                <a:cs typeface="Georgia"/>
              </a:rPr>
              <a:t> san </a:t>
            </a:r>
            <a:r>
              <a:rPr lang="en-US" dirty="0" err="1">
                <a:latin typeface="Georgia"/>
                <a:cs typeface="Georgia"/>
              </a:rPr>
              <a:t>toro</a:t>
            </a:r>
            <a:endParaRPr lang="en-US" dirty="0">
              <a:latin typeface="Georgia"/>
              <a:cs typeface="Georgia"/>
            </a:endParaRPr>
          </a:p>
          <a:p>
            <a:endParaRPr lang="en-US" dirty="0">
              <a:latin typeface="Georgia"/>
              <a:cs typeface="Georgia"/>
            </a:endParaRPr>
          </a:p>
          <a:p>
            <a:endParaRPr lang="en-US" dirty="0"/>
          </a:p>
        </p:txBody>
      </p:sp>
      <p:sp>
        <p:nvSpPr>
          <p:cNvPr id="7" name="Text Placeholder 16"/>
          <p:cNvSpPr>
            <a:spLocks noGrp="1"/>
          </p:cNvSpPr>
          <p:nvPr>
            <p:ph type="body" sz="quarter" idx="15" hasCustomPrompt="1"/>
          </p:nvPr>
        </p:nvSpPr>
        <p:spPr>
          <a:xfrm>
            <a:off x="720000" y="908720"/>
            <a:ext cx="8458276" cy="434305"/>
          </a:xfrm>
        </p:spPr>
        <p:txBody>
          <a:bodyPr/>
          <a:lstStyle>
            <a:lvl1pPr marL="0" indent="0">
              <a:buNone/>
              <a:defRPr cap="all" baseline="0">
                <a:solidFill>
                  <a:schemeClr val="accent1"/>
                </a:solidFill>
                <a:latin typeface="+mj-lt"/>
              </a:defRPr>
            </a:lvl1pPr>
          </a:lstStyle>
          <a:p>
            <a:pPr lvl="0"/>
            <a:r>
              <a:rPr lang="en-AU" dirty="0"/>
              <a:t>Click to ADD SUBTITLE</a:t>
            </a:r>
          </a:p>
        </p:txBody>
      </p:sp>
    </p:spTree>
    <p:extLst>
      <p:ext uri="{BB962C8B-B14F-4D97-AF65-F5344CB8AC3E}">
        <p14:creationId xmlns:p14="http://schemas.microsoft.com/office/powerpoint/2010/main" val="870846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p:cNvSpPr/>
          <p:nvPr userDrawn="1"/>
        </p:nvSpPr>
        <p:spPr>
          <a:xfrm>
            <a:off x="241904" y="181429"/>
            <a:ext cx="11710747" cy="6504214"/>
          </a:xfrm>
          <a:prstGeom prst="rect">
            <a:avLst/>
          </a:prstGeom>
          <a:solidFill>
            <a:srgbClr val="E6E4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noProof="0" dirty="0"/>
          </a:p>
        </p:txBody>
      </p:sp>
      <p:sp>
        <p:nvSpPr>
          <p:cNvPr id="12" name="Text Placeholder 2"/>
          <p:cNvSpPr>
            <a:spLocks noGrp="1"/>
          </p:cNvSpPr>
          <p:nvPr>
            <p:ph type="body" idx="14" hasCustomPrompt="1"/>
          </p:nvPr>
        </p:nvSpPr>
        <p:spPr>
          <a:xfrm>
            <a:off x="720000" y="2754276"/>
            <a:ext cx="6175828" cy="275580"/>
          </a:xfrm>
          <a:prstGeom prst="rect">
            <a:avLst/>
          </a:prstGeom>
          <a:ln>
            <a:noFill/>
          </a:ln>
        </p:spPr>
        <p:txBody>
          <a:bodyPr anchor="t" anchorCtr="0"/>
          <a:lstStyle>
            <a:lvl1pPr marL="0" indent="0" algn="l">
              <a:buNone/>
              <a:defRPr sz="1100" b="0">
                <a:solidFill>
                  <a:schemeClr val="tx1"/>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noProof="0" dirty="0"/>
              <a:t>DATE: 3 October 2014</a:t>
            </a:r>
          </a:p>
        </p:txBody>
      </p:sp>
      <p:sp>
        <p:nvSpPr>
          <p:cNvPr id="15" name="Title 14"/>
          <p:cNvSpPr>
            <a:spLocks noGrp="1"/>
          </p:cNvSpPr>
          <p:nvPr>
            <p:ph type="title" hasCustomPrompt="1"/>
          </p:nvPr>
        </p:nvSpPr>
        <p:spPr>
          <a:xfrm>
            <a:off x="720000" y="1484784"/>
            <a:ext cx="8544000" cy="648000"/>
          </a:xfrm>
        </p:spPr>
        <p:txBody>
          <a:bodyPr/>
          <a:lstStyle/>
          <a:p>
            <a:r>
              <a:rPr lang="en-US" dirty="0"/>
              <a:t>Click to edit master title style</a:t>
            </a:r>
            <a:endParaRPr lang="en-AU" dirty="0"/>
          </a:p>
        </p:txBody>
      </p:sp>
      <p:sp>
        <p:nvSpPr>
          <p:cNvPr id="17" name="Text Placeholder 16"/>
          <p:cNvSpPr>
            <a:spLocks noGrp="1"/>
          </p:cNvSpPr>
          <p:nvPr>
            <p:ph type="body" sz="quarter" idx="15" hasCustomPrompt="1"/>
          </p:nvPr>
        </p:nvSpPr>
        <p:spPr>
          <a:xfrm>
            <a:off x="720000" y="2133600"/>
            <a:ext cx="8542867" cy="503238"/>
          </a:xfrm>
        </p:spPr>
        <p:txBody>
          <a:bodyPr/>
          <a:lstStyle>
            <a:lvl1pPr marL="0" indent="0">
              <a:buNone/>
              <a:defRPr cap="all" baseline="0">
                <a:solidFill>
                  <a:schemeClr val="accent1"/>
                </a:solidFill>
                <a:latin typeface="+mj-lt"/>
              </a:defRPr>
            </a:lvl1pPr>
          </a:lstStyle>
          <a:p>
            <a:pPr lvl="0"/>
            <a:r>
              <a:rPr lang="en-AU" dirty="0"/>
              <a:t>Click to ADD SUBTITLE</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98117" y="181429"/>
            <a:ext cx="2037600" cy="762730"/>
          </a:xfrm>
          <a:prstGeom prst="rect">
            <a:avLst/>
          </a:prstGeom>
        </p:spPr>
      </p:pic>
      <p:sp>
        <p:nvSpPr>
          <p:cNvPr id="2" name="Rectangle 1"/>
          <p:cNvSpPr/>
          <p:nvPr userDrawn="1"/>
        </p:nvSpPr>
        <p:spPr>
          <a:xfrm>
            <a:off x="241904" y="3062172"/>
            <a:ext cx="4722971" cy="36330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9" name="Picture Placeholder 9" descr="Section_Image.jpg"/>
          <p:cNvPicPr>
            <a:picLocks/>
          </p:cNvPicPr>
          <p:nvPr userDrawn="1"/>
        </p:nvPicPr>
        <p:blipFill rotWithShape="1">
          <a:blip r:embed="rId3">
            <a:extLst>
              <a:ext uri="{28A0092B-C50C-407E-A947-70E740481C1C}">
                <a14:useLocalDpi xmlns:a14="http://schemas.microsoft.com/office/drawing/2010/main" val="0"/>
              </a:ext>
            </a:extLst>
          </a:blip>
          <a:srcRect l="11403" t="15468" r="100" b="1049"/>
          <a:stretch/>
        </p:blipFill>
        <p:spPr>
          <a:xfrm>
            <a:off x="4964875" y="3062172"/>
            <a:ext cx="6987287" cy="3632400"/>
          </a:xfrm>
          <a:prstGeom prst="rect">
            <a:avLst/>
          </a:prstGeom>
        </p:spPr>
      </p:pic>
      <p:pic>
        <p:nvPicPr>
          <p:cNvPr id="3" name="Picture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16959" y="3448840"/>
            <a:ext cx="1943987" cy="3239978"/>
          </a:xfrm>
          <a:prstGeom prst="rect">
            <a:avLst/>
          </a:prstGeom>
        </p:spPr>
      </p:pic>
      <p:sp>
        <p:nvSpPr>
          <p:cNvPr id="11" name="TextBox 10"/>
          <p:cNvSpPr txBox="1"/>
          <p:nvPr userDrawn="1"/>
        </p:nvSpPr>
        <p:spPr>
          <a:xfrm>
            <a:off x="8046796" y="5910035"/>
            <a:ext cx="3591442" cy="655675"/>
          </a:xfrm>
          <a:prstGeom prst="rect">
            <a:avLst/>
          </a:prstGeom>
          <a:solidFill>
            <a:schemeClr val="accent1"/>
          </a:solidFill>
        </p:spPr>
        <p:txBody>
          <a:bodyPr wrap="square" rtlCol="0" anchor="ctr" anchorCtr="0">
            <a:normAutofit fontScale="77500" lnSpcReduction="20000"/>
          </a:bodyPr>
          <a:lstStyle/>
          <a:p>
            <a:r>
              <a:rPr lang="en-AU" sz="1200" dirty="0">
                <a:solidFill>
                  <a:schemeClr val="bg1"/>
                </a:solidFill>
                <a:latin typeface="Arial"/>
                <a:cs typeface="Arial"/>
              </a:rPr>
              <a:t>Note to user: Replace this image with your own.</a:t>
            </a:r>
          </a:p>
          <a:p>
            <a:pPr marL="266700" indent="-266700">
              <a:buFont typeface="Wingdings" panose="05000000000000000000" pitchFamily="2" charset="2"/>
              <a:buChar char="§"/>
            </a:pPr>
            <a:r>
              <a:rPr lang="en-AU" sz="1200" dirty="0">
                <a:solidFill>
                  <a:schemeClr val="bg1"/>
                </a:solidFill>
                <a:latin typeface="Arial"/>
                <a:cs typeface="Arial"/>
              </a:rPr>
              <a:t>Right click on this Placeholder box</a:t>
            </a:r>
          </a:p>
          <a:p>
            <a:pPr marL="266700" lvl="2" indent="-266700">
              <a:buFont typeface="Wingdings" panose="05000000000000000000" pitchFamily="2" charset="2"/>
              <a:buChar char="§"/>
            </a:pPr>
            <a:r>
              <a:rPr lang="en-AU" sz="1200" dirty="0">
                <a:solidFill>
                  <a:schemeClr val="bg1"/>
                </a:solidFill>
                <a:latin typeface="Arial"/>
                <a:cs typeface="Arial"/>
              </a:rPr>
              <a:t>Replace image</a:t>
            </a:r>
          </a:p>
          <a:p>
            <a:pPr marL="266700" lvl="2" indent="-266700">
              <a:buFont typeface="Wingdings" panose="05000000000000000000" pitchFamily="2" charset="2"/>
              <a:buChar char="§"/>
            </a:pPr>
            <a:r>
              <a:rPr lang="en-AU" sz="1200" dirty="0">
                <a:solidFill>
                  <a:schemeClr val="bg1"/>
                </a:solidFill>
                <a:latin typeface="Arial"/>
                <a:cs typeface="Arial"/>
              </a:rPr>
              <a:t>Select image and click ‘Resize image to fit in placeholder’)</a:t>
            </a:r>
          </a:p>
        </p:txBody>
      </p:sp>
    </p:spTree>
    <p:extLst>
      <p:ext uri="{BB962C8B-B14F-4D97-AF65-F5344CB8AC3E}">
        <p14:creationId xmlns:p14="http://schemas.microsoft.com/office/powerpoint/2010/main" val="119201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p:cNvSpPr/>
          <p:nvPr userDrawn="1"/>
        </p:nvSpPr>
        <p:spPr>
          <a:xfrm>
            <a:off x="251428" y="181429"/>
            <a:ext cx="11703337" cy="6504214"/>
          </a:xfrm>
          <a:prstGeom prst="rect">
            <a:avLst/>
          </a:prstGeom>
          <a:solidFill>
            <a:srgbClr val="E6E4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noProof="0"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98117" y="181429"/>
            <a:ext cx="2037600" cy="762730"/>
          </a:xfrm>
          <a:prstGeom prst="rect">
            <a:avLst/>
          </a:prstGeom>
        </p:spPr>
      </p:pic>
      <p:pic>
        <p:nvPicPr>
          <p:cNvPr id="9" name="Picture Placeholder 9" descr="Section_Image.jpg"/>
          <p:cNvPicPr>
            <a:picLocks noChangeAspect="1"/>
          </p:cNvPicPr>
          <p:nvPr userDrawn="1"/>
        </p:nvPicPr>
        <p:blipFill rotWithShape="1">
          <a:blip r:embed="rId3">
            <a:extLst>
              <a:ext uri="{28A0092B-C50C-407E-A947-70E740481C1C}">
                <a14:useLocalDpi xmlns:a14="http://schemas.microsoft.com/office/drawing/2010/main" val="0"/>
              </a:ext>
            </a:extLst>
          </a:blip>
          <a:srcRect l="561" t="15597" r="462" b="1605"/>
          <a:stretch/>
        </p:blipFill>
        <p:spPr>
          <a:xfrm>
            <a:off x="251429" y="1257301"/>
            <a:ext cx="11706850" cy="5419724"/>
          </a:xfrm>
          <a:prstGeom prst="rect">
            <a:avLst/>
          </a:prstGeom>
          <a:ln>
            <a:noFill/>
          </a:ln>
        </p:spPr>
      </p:pic>
      <p:sp>
        <p:nvSpPr>
          <p:cNvPr id="11" name="Title 1"/>
          <p:cNvSpPr>
            <a:spLocks noGrp="1"/>
          </p:cNvSpPr>
          <p:nvPr>
            <p:ph type="title"/>
          </p:nvPr>
        </p:nvSpPr>
        <p:spPr>
          <a:xfrm>
            <a:off x="720000" y="2863019"/>
            <a:ext cx="8045752" cy="608315"/>
          </a:xfrm>
        </p:spPr>
        <p:txBody>
          <a:bodyPr/>
          <a:lstStyle>
            <a:lvl1pPr>
              <a:defRPr>
                <a:solidFill>
                  <a:schemeClr val="tx1"/>
                </a:solidFill>
              </a:defRPr>
            </a:lvl1pPr>
          </a:lstStyle>
          <a:p>
            <a:r>
              <a:rPr lang="en-US"/>
              <a:t>Click to edit Master title style</a:t>
            </a:r>
            <a:endParaRPr lang="en-AU" dirty="0"/>
          </a:p>
        </p:txBody>
      </p:sp>
      <p:sp>
        <p:nvSpPr>
          <p:cNvPr id="13" name="Text Placeholder 16"/>
          <p:cNvSpPr>
            <a:spLocks noGrp="1"/>
          </p:cNvSpPr>
          <p:nvPr>
            <p:ph type="body" sz="quarter" idx="15" hasCustomPrompt="1"/>
          </p:nvPr>
        </p:nvSpPr>
        <p:spPr>
          <a:xfrm>
            <a:off x="720000" y="3485114"/>
            <a:ext cx="6407150" cy="503238"/>
          </a:xfrm>
        </p:spPr>
        <p:txBody>
          <a:bodyPr/>
          <a:lstStyle>
            <a:lvl1pPr marL="0" indent="0">
              <a:buNone/>
              <a:defRPr cap="all" baseline="0">
                <a:solidFill>
                  <a:schemeClr val="tx1"/>
                </a:solidFill>
                <a:latin typeface="+mj-lt"/>
              </a:defRPr>
            </a:lvl1pPr>
          </a:lstStyle>
          <a:p>
            <a:pPr lvl="0"/>
            <a:r>
              <a:rPr lang="en-AU" dirty="0"/>
              <a:t>Click to ADD SUBTITLE</a:t>
            </a:r>
          </a:p>
        </p:txBody>
      </p:sp>
      <p:sp>
        <p:nvSpPr>
          <p:cNvPr id="14" name="TextBox 13"/>
          <p:cNvSpPr txBox="1"/>
          <p:nvPr userDrawn="1"/>
        </p:nvSpPr>
        <p:spPr>
          <a:xfrm>
            <a:off x="342605" y="5842000"/>
            <a:ext cx="3591442" cy="655675"/>
          </a:xfrm>
          <a:prstGeom prst="rect">
            <a:avLst/>
          </a:prstGeom>
          <a:solidFill>
            <a:schemeClr val="accent1"/>
          </a:solidFill>
        </p:spPr>
        <p:txBody>
          <a:bodyPr wrap="square" rtlCol="0" anchor="ctr" anchorCtr="0">
            <a:normAutofit fontScale="77500" lnSpcReduction="20000"/>
          </a:bodyPr>
          <a:lstStyle/>
          <a:p>
            <a:r>
              <a:rPr lang="en-AU" sz="1200" dirty="0">
                <a:solidFill>
                  <a:schemeClr val="bg1"/>
                </a:solidFill>
                <a:latin typeface="Arial"/>
                <a:cs typeface="Arial"/>
              </a:rPr>
              <a:t>Note to user: Replace this image with your own.</a:t>
            </a:r>
          </a:p>
          <a:p>
            <a:pPr marL="266700" indent="-266700">
              <a:buFont typeface="Wingdings" panose="05000000000000000000" pitchFamily="2" charset="2"/>
              <a:buChar char="§"/>
            </a:pPr>
            <a:r>
              <a:rPr lang="en-AU" sz="1200" dirty="0">
                <a:solidFill>
                  <a:schemeClr val="bg1"/>
                </a:solidFill>
                <a:latin typeface="Arial"/>
                <a:cs typeface="Arial"/>
              </a:rPr>
              <a:t>Right click on this Placeholder box</a:t>
            </a:r>
          </a:p>
          <a:p>
            <a:pPr marL="266700" lvl="2" indent="-266700">
              <a:buFont typeface="Wingdings" panose="05000000000000000000" pitchFamily="2" charset="2"/>
              <a:buChar char="§"/>
            </a:pPr>
            <a:r>
              <a:rPr lang="en-AU" sz="1200" dirty="0">
                <a:solidFill>
                  <a:schemeClr val="bg1"/>
                </a:solidFill>
                <a:latin typeface="Arial"/>
                <a:cs typeface="Arial"/>
              </a:rPr>
              <a:t>Replace image</a:t>
            </a:r>
          </a:p>
          <a:p>
            <a:pPr marL="266700" lvl="2" indent="-266700">
              <a:buFont typeface="Wingdings" panose="05000000000000000000" pitchFamily="2" charset="2"/>
              <a:buChar char="§"/>
            </a:pPr>
            <a:r>
              <a:rPr lang="en-AU" sz="1200" dirty="0">
                <a:solidFill>
                  <a:schemeClr val="bg1"/>
                </a:solidFill>
                <a:latin typeface="Arial"/>
                <a:cs typeface="Arial"/>
              </a:rPr>
              <a:t>Select image and click ‘Resize image to fit in placeholder’)</a:t>
            </a:r>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83457" y="3502203"/>
            <a:ext cx="3174822" cy="3174822"/>
          </a:xfrm>
          <a:prstGeom prst="rect">
            <a:avLst/>
          </a:prstGeom>
        </p:spPr>
      </p:pic>
    </p:spTree>
    <p:extLst>
      <p:ext uri="{BB962C8B-B14F-4D97-AF65-F5344CB8AC3E}">
        <p14:creationId xmlns:p14="http://schemas.microsoft.com/office/powerpoint/2010/main" val="2641295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Rectangle 13"/>
          <p:cNvSpPr/>
          <p:nvPr userDrawn="1"/>
        </p:nvSpPr>
        <p:spPr>
          <a:xfrm>
            <a:off x="241904" y="181429"/>
            <a:ext cx="11710800" cy="6504214"/>
          </a:xfrm>
          <a:prstGeom prst="rect">
            <a:avLst/>
          </a:prstGeom>
          <a:solidFill>
            <a:srgbClr val="E6E4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noProof="0" dirty="0"/>
          </a:p>
        </p:txBody>
      </p:sp>
      <p:sp>
        <p:nvSpPr>
          <p:cNvPr id="19" name="Text Placeholder 2"/>
          <p:cNvSpPr>
            <a:spLocks noGrp="1"/>
          </p:cNvSpPr>
          <p:nvPr>
            <p:ph type="body" idx="14" hasCustomPrompt="1"/>
          </p:nvPr>
        </p:nvSpPr>
        <p:spPr>
          <a:xfrm>
            <a:off x="5608410" y="6183276"/>
            <a:ext cx="5772668" cy="275580"/>
          </a:xfrm>
          <a:prstGeom prst="rect">
            <a:avLst/>
          </a:prstGeom>
          <a:ln>
            <a:noFill/>
          </a:ln>
        </p:spPr>
        <p:txBody>
          <a:bodyPr anchor="t" anchorCtr="0"/>
          <a:lstStyle>
            <a:lvl1pPr marL="0" indent="0" algn="l">
              <a:buNone/>
              <a:defRPr sz="1100" b="0">
                <a:solidFill>
                  <a:schemeClr val="tx1"/>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noProof="0" dirty="0"/>
              <a:t>DATE: 3 October 2014</a:t>
            </a:r>
          </a:p>
        </p:txBody>
      </p:sp>
      <p:sp>
        <p:nvSpPr>
          <p:cNvPr id="21" name="Title 20"/>
          <p:cNvSpPr>
            <a:spLocks noGrp="1"/>
          </p:cNvSpPr>
          <p:nvPr>
            <p:ph type="title" hasCustomPrompt="1"/>
          </p:nvPr>
        </p:nvSpPr>
        <p:spPr>
          <a:xfrm>
            <a:off x="5639120" y="2708920"/>
            <a:ext cx="5665556" cy="648000"/>
          </a:xfrm>
        </p:spPr>
        <p:txBody>
          <a:bodyPr/>
          <a:lstStyle>
            <a:lvl1pPr>
              <a:defRPr/>
            </a:lvl1pPr>
          </a:lstStyle>
          <a:p>
            <a:r>
              <a:rPr lang="en-US" dirty="0"/>
              <a:t>Click to add title</a:t>
            </a:r>
            <a:endParaRPr lang="en-AU" dirty="0"/>
          </a:p>
        </p:txBody>
      </p:sp>
      <p:sp>
        <p:nvSpPr>
          <p:cNvPr id="23" name="Text Placeholder 22"/>
          <p:cNvSpPr>
            <a:spLocks noGrp="1"/>
          </p:cNvSpPr>
          <p:nvPr>
            <p:ph type="body" sz="quarter" idx="15" hasCustomPrompt="1"/>
          </p:nvPr>
        </p:nvSpPr>
        <p:spPr>
          <a:xfrm>
            <a:off x="5638360" y="3357564"/>
            <a:ext cx="5666316" cy="503237"/>
          </a:xfrm>
        </p:spPr>
        <p:txBody>
          <a:bodyPr/>
          <a:lstStyle>
            <a:lvl1pPr marL="0" indent="0">
              <a:buNone/>
              <a:defRPr cap="all" baseline="0">
                <a:solidFill>
                  <a:schemeClr val="accent1"/>
                </a:solidFill>
                <a:latin typeface="+mj-lt"/>
              </a:defRPr>
            </a:lvl1pPr>
          </a:lstStyle>
          <a:p>
            <a:pPr lvl="0"/>
            <a:r>
              <a:rPr lang="en-AU" dirty="0"/>
              <a:t>Click to add subtitle</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96369" y="181429"/>
            <a:ext cx="2037600" cy="762730"/>
          </a:xfrm>
          <a:prstGeom prst="rect">
            <a:avLst/>
          </a:prstGeom>
        </p:spPr>
      </p:pic>
      <p:pic>
        <p:nvPicPr>
          <p:cNvPr id="9" name="Picture 8" descr="MAC21_190.5x254_PowerPoint_Images_Cov v3.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3795" y="0"/>
            <a:ext cx="4383024" cy="6858000"/>
          </a:xfrm>
          <a:prstGeom prst="rect">
            <a:avLst/>
          </a:prstGeom>
        </p:spPr>
      </p:pic>
    </p:spTree>
    <p:extLst>
      <p:ext uri="{BB962C8B-B14F-4D97-AF65-F5344CB8AC3E}">
        <p14:creationId xmlns:p14="http://schemas.microsoft.com/office/powerpoint/2010/main" val="1916982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Column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274638"/>
            <a:ext cx="8458276" cy="648000"/>
          </a:xfrm>
        </p:spPr>
        <p:txBody>
          <a:bodyPr/>
          <a:lstStyle/>
          <a:p>
            <a:r>
              <a:rPr lang="en-US" dirty="0"/>
              <a:t>Click to edit master title style</a:t>
            </a:r>
            <a:endParaRPr lang="en-AU" dirty="0"/>
          </a:p>
        </p:txBody>
      </p:sp>
      <p:sp>
        <p:nvSpPr>
          <p:cNvPr id="3" name="Content Placeholder 2"/>
          <p:cNvSpPr>
            <a:spLocks noGrp="1"/>
          </p:cNvSpPr>
          <p:nvPr>
            <p:ph idx="1" hasCustomPrompt="1"/>
          </p:nvPr>
        </p:nvSpPr>
        <p:spPr>
          <a:xfrm>
            <a:off x="720000" y="1620000"/>
            <a:ext cx="10800001" cy="4525963"/>
          </a:xfrm>
        </p:spPr>
        <p:txBody>
          <a:bodyPr/>
          <a:lstStyle>
            <a:lvl1pPr marL="0" indent="0">
              <a:buNone/>
              <a:defRPr baseline="0"/>
            </a:lvl1pPr>
          </a:lstStyle>
          <a:p>
            <a:pPr lvl="0"/>
            <a:r>
              <a:rPr lang="en-AU" dirty="0"/>
              <a:t>Content no bullets</a:t>
            </a:r>
          </a:p>
        </p:txBody>
      </p:sp>
      <p:sp>
        <p:nvSpPr>
          <p:cNvPr id="5" name="Footer Placeholder 4"/>
          <p:cNvSpPr>
            <a:spLocks noGrp="1"/>
          </p:cNvSpPr>
          <p:nvPr>
            <p:ph type="ftr" sz="quarter" idx="11"/>
          </p:nvPr>
        </p:nvSpPr>
        <p:spPr>
          <a:xfrm>
            <a:off x="720000" y="6381329"/>
            <a:ext cx="5304664" cy="365125"/>
          </a:xfrm>
        </p:spPr>
        <p:txBody>
          <a:bodyPr/>
          <a:lstStyle>
            <a:lvl1pPr algn="l">
              <a:defRPr sz="1050"/>
            </a:lvl1pPr>
          </a:lstStyle>
          <a:p>
            <a:r>
              <a:rPr lang="en-AU" dirty="0"/>
              <a:t>OFFICE | FACULTY | DEPARTMENT</a:t>
            </a:r>
          </a:p>
        </p:txBody>
      </p:sp>
      <p:sp>
        <p:nvSpPr>
          <p:cNvPr id="6" name="Slide Number Placeholder 5"/>
          <p:cNvSpPr>
            <a:spLocks noGrp="1"/>
          </p:cNvSpPr>
          <p:nvPr>
            <p:ph type="sldNum" sz="quarter" idx="12"/>
          </p:nvPr>
        </p:nvSpPr>
        <p:spPr>
          <a:xfrm>
            <a:off x="8737600" y="6381329"/>
            <a:ext cx="2844800" cy="365125"/>
          </a:xfrm>
        </p:spPr>
        <p:txBody>
          <a:bodyPr/>
          <a:lstStyle>
            <a:lvl1pPr>
              <a:defRPr sz="1050"/>
            </a:lvl1pPr>
          </a:lstStyle>
          <a:p>
            <a:fld id="{D9C42BCC-44E8-4F98-A8FE-EAF16D8C1E6E}" type="slidenum">
              <a:rPr lang="en-AU" smtClean="0"/>
              <a:pPr/>
              <a:t>‹#›</a:t>
            </a:fld>
            <a:endParaRPr lang="en-AU"/>
          </a:p>
        </p:txBody>
      </p:sp>
      <p:sp>
        <p:nvSpPr>
          <p:cNvPr id="7" name="Text Placeholder 16"/>
          <p:cNvSpPr>
            <a:spLocks noGrp="1"/>
          </p:cNvSpPr>
          <p:nvPr>
            <p:ph type="body" sz="quarter" idx="15" hasCustomPrompt="1"/>
          </p:nvPr>
        </p:nvSpPr>
        <p:spPr>
          <a:xfrm>
            <a:off x="720000" y="908720"/>
            <a:ext cx="8542867" cy="475914"/>
          </a:xfrm>
        </p:spPr>
        <p:txBody>
          <a:bodyPr/>
          <a:lstStyle>
            <a:lvl1pPr marL="0" indent="0">
              <a:buNone/>
              <a:defRPr cap="all" baseline="0">
                <a:solidFill>
                  <a:schemeClr val="accent1"/>
                </a:solidFill>
                <a:latin typeface="+mj-lt"/>
              </a:defRPr>
            </a:lvl1pPr>
          </a:lstStyle>
          <a:p>
            <a:pPr lvl="0"/>
            <a:r>
              <a:rPr lang="en-AU" dirty="0"/>
              <a:t>Click to ADD SUBTITLE</a:t>
            </a:r>
          </a:p>
        </p:txBody>
      </p:sp>
    </p:spTree>
    <p:extLst>
      <p:ext uri="{BB962C8B-B14F-4D97-AF65-F5344CB8AC3E}">
        <p14:creationId xmlns:p14="http://schemas.microsoft.com/office/powerpoint/2010/main" val="4017448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Bullets">
    <p:spTree>
      <p:nvGrpSpPr>
        <p:cNvPr id="1" name=""/>
        <p:cNvGrpSpPr/>
        <p:nvPr/>
      </p:nvGrpSpPr>
      <p:grpSpPr>
        <a:xfrm>
          <a:off x="0" y="0"/>
          <a:ext cx="0" cy="0"/>
          <a:chOff x="0" y="0"/>
          <a:chExt cx="0" cy="0"/>
        </a:xfrm>
      </p:grpSpPr>
      <p:sp>
        <p:nvSpPr>
          <p:cNvPr id="8" name="Content Placeholder 7"/>
          <p:cNvSpPr>
            <a:spLocks noGrp="1"/>
          </p:cNvSpPr>
          <p:nvPr>
            <p:ph sz="quarter" idx="16"/>
          </p:nvPr>
        </p:nvSpPr>
        <p:spPr>
          <a:xfrm>
            <a:off x="720000" y="1620000"/>
            <a:ext cx="10776675" cy="4524375"/>
          </a:xfrm>
        </p:spPr>
        <p:txBody>
          <a:bodyPr>
            <a:normAutofit/>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p:cNvSpPr>
            <a:spLocks noGrp="1"/>
          </p:cNvSpPr>
          <p:nvPr>
            <p:ph type="title" hasCustomPrompt="1"/>
          </p:nvPr>
        </p:nvSpPr>
        <p:spPr>
          <a:xfrm>
            <a:off x="720000" y="274638"/>
            <a:ext cx="8458276" cy="648000"/>
          </a:xfrm>
        </p:spPr>
        <p:txBody>
          <a:bodyPr/>
          <a:lstStyle/>
          <a:p>
            <a:r>
              <a:rPr lang="en-US" dirty="0"/>
              <a:t>Click to edit master title style</a:t>
            </a:r>
            <a:endParaRPr lang="en-AU" dirty="0"/>
          </a:p>
        </p:txBody>
      </p:sp>
      <p:sp>
        <p:nvSpPr>
          <p:cNvPr id="5" name="Footer Placeholder 4"/>
          <p:cNvSpPr>
            <a:spLocks noGrp="1"/>
          </p:cNvSpPr>
          <p:nvPr>
            <p:ph type="ftr" sz="quarter" idx="11"/>
          </p:nvPr>
        </p:nvSpPr>
        <p:spPr>
          <a:xfrm>
            <a:off x="623392" y="6381329"/>
            <a:ext cx="5376597" cy="365125"/>
          </a:xfrm>
        </p:spPr>
        <p:txBody>
          <a:bodyPr/>
          <a:lstStyle>
            <a:lvl1pPr algn="l">
              <a:defRPr sz="1050"/>
            </a:lvl1pPr>
          </a:lstStyle>
          <a:p>
            <a:r>
              <a:rPr lang="en-AU"/>
              <a:t>OFFICE | FACULTY | DEPARTMENT</a:t>
            </a:r>
            <a:endParaRPr lang="en-AU" dirty="0"/>
          </a:p>
        </p:txBody>
      </p:sp>
      <p:sp>
        <p:nvSpPr>
          <p:cNvPr id="6" name="Slide Number Placeholder 5"/>
          <p:cNvSpPr>
            <a:spLocks noGrp="1"/>
          </p:cNvSpPr>
          <p:nvPr>
            <p:ph type="sldNum" sz="quarter" idx="12"/>
          </p:nvPr>
        </p:nvSpPr>
        <p:spPr>
          <a:xfrm>
            <a:off x="8737600" y="6381329"/>
            <a:ext cx="2759075" cy="365125"/>
          </a:xfrm>
        </p:spPr>
        <p:txBody>
          <a:bodyPr/>
          <a:lstStyle/>
          <a:p>
            <a:fld id="{D9C42BCC-44E8-4F98-A8FE-EAF16D8C1E6E}" type="slidenum">
              <a:rPr lang="en-AU" smtClean="0"/>
              <a:t>‹#›</a:t>
            </a:fld>
            <a:endParaRPr lang="en-AU" dirty="0"/>
          </a:p>
        </p:txBody>
      </p:sp>
      <p:sp>
        <p:nvSpPr>
          <p:cNvPr id="7" name="Text Placeholder 16"/>
          <p:cNvSpPr>
            <a:spLocks noGrp="1"/>
          </p:cNvSpPr>
          <p:nvPr>
            <p:ph type="body" sz="quarter" idx="15" hasCustomPrompt="1"/>
          </p:nvPr>
        </p:nvSpPr>
        <p:spPr>
          <a:xfrm>
            <a:off x="720000" y="908720"/>
            <a:ext cx="8542867" cy="386680"/>
          </a:xfrm>
        </p:spPr>
        <p:txBody>
          <a:bodyPr/>
          <a:lstStyle>
            <a:lvl1pPr marL="0" indent="0">
              <a:buNone/>
              <a:defRPr cap="all" baseline="0">
                <a:solidFill>
                  <a:schemeClr val="accent1"/>
                </a:solidFill>
                <a:latin typeface="+mj-lt"/>
              </a:defRPr>
            </a:lvl1pPr>
          </a:lstStyle>
          <a:p>
            <a:pPr lvl="0"/>
            <a:r>
              <a:rPr lang="en-AU" dirty="0"/>
              <a:t>Click to ADD SUBTITLE</a:t>
            </a:r>
          </a:p>
        </p:txBody>
      </p:sp>
    </p:spTree>
    <p:extLst>
      <p:ext uri="{BB962C8B-B14F-4D97-AF65-F5344CB8AC3E}">
        <p14:creationId xmlns:p14="http://schemas.microsoft.com/office/powerpoint/2010/main" val="498723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274638"/>
            <a:ext cx="8458276" cy="648000"/>
          </a:xfrm>
        </p:spPr>
        <p:txBody>
          <a:bodyPr lIns="0" tIns="0" rIns="0" bIns="0"/>
          <a:lstStyle/>
          <a:p>
            <a:r>
              <a:rPr lang="en-US" dirty="0"/>
              <a:t>Click to edit master title style</a:t>
            </a:r>
            <a:endParaRPr lang="en-AU" dirty="0"/>
          </a:p>
        </p:txBody>
      </p:sp>
      <p:sp>
        <p:nvSpPr>
          <p:cNvPr id="3" name="Content Placeholder 2"/>
          <p:cNvSpPr>
            <a:spLocks noGrp="1"/>
          </p:cNvSpPr>
          <p:nvPr>
            <p:ph idx="1" hasCustomPrompt="1"/>
          </p:nvPr>
        </p:nvSpPr>
        <p:spPr>
          <a:xfrm>
            <a:off x="720000" y="1620000"/>
            <a:ext cx="5220000" cy="4525963"/>
          </a:xfrm>
        </p:spPr>
        <p:txBody>
          <a:bodyPr lIns="0" tIns="0" rIns="0" bIns="0" numCol="1" spcCol="144000"/>
          <a:lstStyle>
            <a:lvl1pPr marL="0" indent="0">
              <a:buNone/>
              <a:defRPr baseline="0"/>
            </a:lvl1pPr>
          </a:lstStyle>
          <a:p>
            <a:pPr lvl="0"/>
            <a:r>
              <a:rPr lang="en-AU" dirty="0"/>
              <a:t>Two Column content no bullets</a:t>
            </a:r>
          </a:p>
        </p:txBody>
      </p:sp>
      <p:sp>
        <p:nvSpPr>
          <p:cNvPr id="5" name="Footer Placeholder 4"/>
          <p:cNvSpPr>
            <a:spLocks noGrp="1"/>
          </p:cNvSpPr>
          <p:nvPr>
            <p:ph type="ftr" sz="quarter" idx="11"/>
          </p:nvPr>
        </p:nvSpPr>
        <p:spPr>
          <a:xfrm>
            <a:off x="720000" y="6381329"/>
            <a:ext cx="5376597" cy="365125"/>
          </a:xfrm>
        </p:spPr>
        <p:txBody>
          <a:bodyPr/>
          <a:lstStyle>
            <a:lvl1pPr algn="l">
              <a:defRPr sz="1050"/>
            </a:lvl1pPr>
          </a:lstStyle>
          <a:p>
            <a:r>
              <a:rPr lang="en-AU"/>
              <a:t>OFFICE | FACULTY | DEPARTMENT</a:t>
            </a:r>
            <a:endParaRPr lang="en-AU" dirty="0"/>
          </a:p>
        </p:txBody>
      </p:sp>
      <p:sp>
        <p:nvSpPr>
          <p:cNvPr id="6" name="Slide Number Placeholder 5"/>
          <p:cNvSpPr>
            <a:spLocks noGrp="1"/>
          </p:cNvSpPr>
          <p:nvPr>
            <p:ph type="sldNum" sz="quarter" idx="12"/>
          </p:nvPr>
        </p:nvSpPr>
        <p:spPr>
          <a:xfrm>
            <a:off x="8737600" y="6381329"/>
            <a:ext cx="2844800" cy="365125"/>
          </a:xfrm>
        </p:spPr>
        <p:txBody>
          <a:bodyPr/>
          <a:lstStyle/>
          <a:p>
            <a:fld id="{D9C42BCC-44E8-4F98-A8FE-EAF16D8C1E6E}" type="slidenum">
              <a:rPr lang="en-AU" smtClean="0"/>
              <a:t>‹#›</a:t>
            </a:fld>
            <a:endParaRPr lang="en-AU"/>
          </a:p>
        </p:txBody>
      </p:sp>
      <p:sp>
        <p:nvSpPr>
          <p:cNvPr id="7" name="Text Placeholder 16"/>
          <p:cNvSpPr>
            <a:spLocks noGrp="1"/>
          </p:cNvSpPr>
          <p:nvPr>
            <p:ph type="body" sz="quarter" idx="15" hasCustomPrompt="1"/>
          </p:nvPr>
        </p:nvSpPr>
        <p:spPr>
          <a:xfrm>
            <a:off x="720000" y="908720"/>
            <a:ext cx="8542867" cy="425430"/>
          </a:xfrm>
        </p:spPr>
        <p:txBody>
          <a:bodyPr lIns="0" tIns="0" rIns="0" bIns="0"/>
          <a:lstStyle>
            <a:lvl1pPr marL="0" indent="0">
              <a:buNone/>
              <a:defRPr cap="all" baseline="0">
                <a:solidFill>
                  <a:schemeClr val="accent1"/>
                </a:solidFill>
                <a:latin typeface="+mj-lt"/>
              </a:defRPr>
            </a:lvl1pPr>
          </a:lstStyle>
          <a:p>
            <a:pPr lvl="0"/>
            <a:r>
              <a:rPr lang="en-AU" dirty="0"/>
              <a:t>Click to ADD SUBTITLE</a:t>
            </a:r>
          </a:p>
        </p:txBody>
      </p:sp>
      <p:sp>
        <p:nvSpPr>
          <p:cNvPr id="8" name="Content Placeholder 2"/>
          <p:cNvSpPr>
            <a:spLocks noGrp="1"/>
          </p:cNvSpPr>
          <p:nvPr>
            <p:ph idx="16" hasCustomPrompt="1"/>
          </p:nvPr>
        </p:nvSpPr>
        <p:spPr>
          <a:xfrm>
            <a:off x="6248400" y="1620000"/>
            <a:ext cx="5220000" cy="4525963"/>
          </a:xfrm>
        </p:spPr>
        <p:txBody>
          <a:bodyPr lIns="0" tIns="0" rIns="0" bIns="0" numCol="1" spcCol="144000"/>
          <a:lstStyle>
            <a:lvl1pPr marL="0" indent="0">
              <a:buNone/>
              <a:defRPr baseline="0"/>
            </a:lvl1pPr>
          </a:lstStyle>
          <a:p>
            <a:pPr lvl="0"/>
            <a:r>
              <a:rPr lang="en-AU" dirty="0"/>
              <a:t>Two Column content no bullets</a:t>
            </a:r>
          </a:p>
        </p:txBody>
      </p:sp>
    </p:spTree>
    <p:extLst>
      <p:ext uri="{BB962C8B-B14F-4D97-AF65-F5344CB8AC3E}">
        <p14:creationId xmlns:p14="http://schemas.microsoft.com/office/powerpoint/2010/main" val="24045403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46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wo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274638"/>
            <a:ext cx="8458276" cy="648000"/>
          </a:xfrm>
        </p:spPr>
        <p:txBody>
          <a:bodyPr/>
          <a:lstStyle/>
          <a:p>
            <a:r>
              <a:rPr lang="en-US" dirty="0"/>
              <a:t>Click to edit master title style</a:t>
            </a:r>
            <a:endParaRPr lang="en-AU" dirty="0"/>
          </a:p>
        </p:txBody>
      </p:sp>
      <p:sp>
        <p:nvSpPr>
          <p:cNvPr id="5" name="Footer Placeholder 4"/>
          <p:cNvSpPr>
            <a:spLocks noGrp="1"/>
          </p:cNvSpPr>
          <p:nvPr>
            <p:ph type="ftr" sz="quarter" idx="11"/>
          </p:nvPr>
        </p:nvSpPr>
        <p:spPr>
          <a:xfrm>
            <a:off x="720000" y="6381329"/>
            <a:ext cx="5376597" cy="365125"/>
          </a:xfrm>
        </p:spPr>
        <p:txBody>
          <a:bodyPr/>
          <a:lstStyle>
            <a:lvl1pPr algn="l">
              <a:defRPr sz="1050"/>
            </a:lvl1pPr>
          </a:lstStyle>
          <a:p>
            <a:r>
              <a:rPr lang="en-AU"/>
              <a:t>OFFICE | FACULTY | DEPARTMENT</a:t>
            </a:r>
            <a:endParaRPr lang="en-AU" dirty="0"/>
          </a:p>
        </p:txBody>
      </p:sp>
      <p:sp>
        <p:nvSpPr>
          <p:cNvPr id="6" name="Slide Number Placeholder 5"/>
          <p:cNvSpPr>
            <a:spLocks noGrp="1"/>
          </p:cNvSpPr>
          <p:nvPr>
            <p:ph type="sldNum" sz="quarter" idx="12"/>
          </p:nvPr>
        </p:nvSpPr>
        <p:spPr>
          <a:xfrm>
            <a:off x="8737600" y="6381329"/>
            <a:ext cx="2844800" cy="365125"/>
          </a:xfrm>
        </p:spPr>
        <p:txBody>
          <a:bodyPr/>
          <a:lstStyle>
            <a:lvl1pPr>
              <a:defRPr sz="1050"/>
            </a:lvl1pPr>
          </a:lstStyle>
          <a:p>
            <a:fld id="{D9C42BCC-44E8-4F98-A8FE-EAF16D8C1E6E}" type="slidenum">
              <a:rPr lang="en-AU" smtClean="0"/>
              <a:pPr/>
              <a:t>‹#›</a:t>
            </a:fld>
            <a:endParaRPr lang="en-AU"/>
          </a:p>
        </p:txBody>
      </p:sp>
      <p:sp>
        <p:nvSpPr>
          <p:cNvPr id="7" name="Text Placeholder 16"/>
          <p:cNvSpPr>
            <a:spLocks noGrp="1"/>
          </p:cNvSpPr>
          <p:nvPr>
            <p:ph type="body" sz="quarter" idx="15" hasCustomPrompt="1"/>
          </p:nvPr>
        </p:nvSpPr>
        <p:spPr>
          <a:xfrm>
            <a:off x="720000" y="908720"/>
            <a:ext cx="8542867" cy="443830"/>
          </a:xfrm>
        </p:spPr>
        <p:txBody>
          <a:bodyPr/>
          <a:lstStyle>
            <a:lvl1pPr marL="0" indent="0">
              <a:buNone/>
              <a:defRPr cap="all" baseline="0">
                <a:solidFill>
                  <a:schemeClr val="accent1"/>
                </a:solidFill>
                <a:latin typeface="+mj-lt"/>
              </a:defRPr>
            </a:lvl1pPr>
          </a:lstStyle>
          <a:p>
            <a:pPr lvl="0"/>
            <a:r>
              <a:rPr lang="en-AU" dirty="0"/>
              <a:t>Click to ADD SUBTITLE </a:t>
            </a:r>
          </a:p>
        </p:txBody>
      </p:sp>
      <p:sp>
        <p:nvSpPr>
          <p:cNvPr id="9" name="Text Placeholder 8"/>
          <p:cNvSpPr>
            <a:spLocks noGrp="1"/>
          </p:cNvSpPr>
          <p:nvPr>
            <p:ph type="body" sz="quarter" idx="17"/>
          </p:nvPr>
        </p:nvSpPr>
        <p:spPr>
          <a:xfrm>
            <a:off x="720000" y="1620000"/>
            <a:ext cx="5220000" cy="4529137"/>
          </a:xfrm>
        </p:spPr>
        <p:txBody>
          <a:bodyPr>
            <a:normAutofit/>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0" name="Text Placeholder 8"/>
          <p:cNvSpPr>
            <a:spLocks noGrp="1"/>
          </p:cNvSpPr>
          <p:nvPr>
            <p:ph type="body" sz="quarter" idx="18"/>
          </p:nvPr>
        </p:nvSpPr>
        <p:spPr>
          <a:xfrm>
            <a:off x="6362400" y="1620000"/>
            <a:ext cx="5220000" cy="4529137"/>
          </a:xfrm>
        </p:spPr>
        <p:txBody>
          <a:bodyPr>
            <a:normAutofit/>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3547268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274638"/>
            <a:ext cx="8458276" cy="648000"/>
          </a:xfrm>
        </p:spPr>
        <p:txBody>
          <a:bodyPr/>
          <a:lstStyle/>
          <a:p>
            <a:r>
              <a:rPr lang="en-US" dirty="0"/>
              <a:t>Click to edit master title style</a:t>
            </a:r>
            <a:endParaRPr lang="en-AU" dirty="0"/>
          </a:p>
        </p:txBody>
      </p:sp>
      <p:sp>
        <p:nvSpPr>
          <p:cNvPr id="5" name="Footer Placeholder 4"/>
          <p:cNvSpPr>
            <a:spLocks noGrp="1"/>
          </p:cNvSpPr>
          <p:nvPr>
            <p:ph type="ftr" sz="quarter" idx="11"/>
          </p:nvPr>
        </p:nvSpPr>
        <p:spPr>
          <a:xfrm>
            <a:off x="720000" y="6381329"/>
            <a:ext cx="5376597" cy="365125"/>
          </a:xfrm>
        </p:spPr>
        <p:txBody>
          <a:bodyPr/>
          <a:lstStyle>
            <a:lvl1pPr algn="l">
              <a:defRPr sz="1050"/>
            </a:lvl1pPr>
          </a:lstStyle>
          <a:p>
            <a:r>
              <a:rPr lang="en-AU" dirty="0"/>
              <a:t>OFFICE | FACULTY | DEPARTMENT</a:t>
            </a:r>
          </a:p>
        </p:txBody>
      </p:sp>
      <p:sp>
        <p:nvSpPr>
          <p:cNvPr id="6" name="Slide Number Placeholder 5"/>
          <p:cNvSpPr>
            <a:spLocks noGrp="1"/>
          </p:cNvSpPr>
          <p:nvPr>
            <p:ph type="sldNum" sz="quarter" idx="12"/>
          </p:nvPr>
        </p:nvSpPr>
        <p:spPr>
          <a:xfrm>
            <a:off x="8737600" y="6381329"/>
            <a:ext cx="2844800" cy="365125"/>
          </a:xfrm>
        </p:spPr>
        <p:txBody>
          <a:bodyPr/>
          <a:lstStyle/>
          <a:p>
            <a:fld id="{D9C42BCC-44E8-4F98-A8FE-EAF16D8C1E6E}" type="slidenum">
              <a:rPr lang="en-AU" smtClean="0"/>
              <a:t>‹#›</a:t>
            </a:fld>
            <a:endParaRPr lang="en-AU"/>
          </a:p>
        </p:txBody>
      </p:sp>
      <p:sp>
        <p:nvSpPr>
          <p:cNvPr id="7" name="Text Placeholder 16"/>
          <p:cNvSpPr>
            <a:spLocks noGrp="1"/>
          </p:cNvSpPr>
          <p:nvPr>
            <p:ph type="body" sz="quarter" idx="15" hasCustomPrompt="1"/>
          </p:nvPr>
        </p:nvSpPr>
        <p:spPr>
          <a:xfrm>
            <a:off x="720000" y="908720"/>
            <a:ext cx="8542867" cy="443830"/>
          </a:xfrm>
        </p:spPr>
        <p:txBody>
          <a:bodyPr/>
          <a:lstStyle>
            <a:lvl1pPr marL="0" indent="0">
              <a:buNone/>
              <a:defRPr cap="all" baseline="0">
                <a:solidFill>
                  <a:schemeClr val="accent1"/>
                </a:solidFill>
                <a:latin typeface="+mj-lt"/>
              </a:defRPr>
            </a:lvl1pPr>
          </a:lstStyle>
          <a:p>
            <a:pPr lvl="0"/>
            <a:r>
              <a:rPr lang="en-AU" dirty="0"/>
              <a:t>Click to ADD SUBTITLE</a:t>
            </a:r>
          </a:p>
        </p:txBody>
      </p:sp>
    </p:spTree>
    <p:extLst>
      <p:ext uri="{BB962C8B-B14F-4D97-AF65-F5344CB8AC3E}">
        <p14:creationId xmlns:p14="http://schemas.microsoft.com/office/powerpoint/2010/main" val="808700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000" y="274638"/>
            <a:ext cx="8458276" cy="648000"/>
          </a:xfrm>
          <a:prstGeom prst="rect">
            <a:avLst/>
          </a:prstGeom>
        </p:spPr>
        <p:txBody>
          <a:bodyPr vert="horz" lIns="0" tIns="0" rIns="0" bIns="0" rtlCol="0" anchor="t" anchorCtr="0">
            <a:normAutofit/>
          </a:bodyPr>
          <a:lstStyle/>
          <a:p>
            <a:r>
              <a:rPr lang="en-US"/>
              <a:t>Click to edit Master title style</a:t>
            </a:r>
            <a:endParaRPr lang="en-AU" dirty="0"/>
          </a:p>
        </p:txBody>
      </p:sp>
      <p:sp>
        <p:nvSpPr>
          <p:cNvPr id="3" name="Text Placeholder 2"/>
          <p:cNvSpPr>
            <a:spLocks noGrp="1"/>
          </p:cNvSpPr>
          <p:nvPr>
            <p:ph type="body" idx="1"/>
          </p:nvPr>
        </p:nvSpPr>
        <p:spPr>
          <a:xfrm>
            <a:off x="720000" y="1620000"/>
            <a:ext cx="10800001" cy="4525963"/>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3"/>
          </p:nvPr>
        </p:nvSpPr>
        <p:spPr>
          <a:xfrm>
            <a:off x="720000" y="6309321"/>
            <a:ext cx="5400675" cy="365125"/>
          </a:xfrm>
          <a:prstGeom prst="rect">
            <a:avLst/>
          </a:prstGeom>
        </p:spPr>
        <p:txBody>
          <a:bodyPr vert="horz" lIns="0" tIns="0" rIns="0" bIns="0" rtlCol="0" anchor="ctr"/>
          <a:lstStyle>
            <a:lvl1pPr algn="l">
              <a:defRPr sz="1050">
                <a:solidFill>
                  <a:schemeClr val="tx1">
                    <a:tint val="75000"/>
                  </a:schemeClr>
                </a:solidFill>
              </a:defRPr>
            </a:lvl1pPr>
          </a:lstStyle>
          <a:p>
            <a:r>
              <a:rPr lang="en-AU"/>
              <a:t>OFFICE | FACULTY | DEPARTMENT</a:t>
            </a:r>
            <a:endParaRPr lang="en-AU" dirty="0"/>
          </a:p>
        </p:txBody>
      </p:sp>
      <p:sp>
        <p:nvSpPr>
          <p:cNvPr id="6" name="Slide Number Placeholder 5"/>
          <p:cNvSpPr>
            <a:spLocks noGrp="1"/>
          </p:cNvSpPr>
          <p:nvPr>
            <p:ph type="sldNum" sz="quarter" idx="4"/>
          </p:nvPr>
        </p:nvSpPr>
        <p:spPr>
          <a:xfrm>
            <a:off x="8651875" y="6309321"/>
            <a:ext cx="2844800" cy="365125"/>
          </a:xfrm>
          <a:prstGeom prst="rect">
            <a:avLst/>
          </a:prstGeom>
        </p:spPr>
        <p:txBody>
          <a:bodyPr vert="horz" lIns="0" tIns="0" rIns="0" bIns="0" rtlCol="0" anchor="ctr"/>
          <a:lstStyle>
            <a:lvl1pPr algn="r">
              <a:defRPr sz="1050">
                <a:solidFill>
                  <a:schemeClr val="tx1">
                    <a:tint val="75000"/>
                  </a:schemeClr>
                </a:solidFill>
              </a:defRPr>
            </a:lvl1pPr>
          </a:lstStyle>
          <a:p>
            <a:fld id="{D9C42BCC-44E8-4F98-A8FE-EAF16D8C1E6E}" type="slidenum">
              <a:rPr lang="en-AU" smtClean="0"/>
              <a:pPr/>
              <a:t>‹#›</a:t>
            </a:fld>
            <a:endParaRPr lang="en-AU" dirty="0"/>
          </a:p>
        </p:txBody>
      </p:sp>
      <p:pic>
        <p:nvPicPr>
          <p:cNvPr id="7" name="Picture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673174" y="217272"/>
            <a:ext cx="2037600" cy="762730"/>
          </a:xfrm>
          <a:prstGeom prst="rect">
            <a:avLst/>
          </a:prstGeom>
        </p:spPr>
      </p:pic>
      <p:pic>
        <p:nvPicPr>
          <p:cNvPr id="1026" name="Picture 2"/>
          <p:cNvPicPr preferRelativeResize="0">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20000" y="1368000"/>
            <a:ext cx="10800000" cy="12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1762694"/>
      </p:ext>
    </p:extLst>
  </p:cSld>
  <p:clrMap bg1="lt1" tx1="dk1" bg2="lt2" tx2="dk2" accent1="accent1" accent2="accent2" accent3="accent3" accent4="accent4" accent5="accent5" accent6="accent6" hlink="hlink" folHlink="folHlink"/>
  <p:sldLayoutIdLst>
    <p:sldLayoutId id="2147483649" r:id="rId1"/>
    <p:sldLayoutId id="2147483668" r:id="rId2"/>
    <p:sldLayoutId id="2147483667" r:id="rId3"/>
    <p:sldLayoutId id="2147483651" r:id="rId4"/>
    <p:sldLayoutId id="2147483650" r:id="rId5"/>
    <p:sldLayoutId id="2147483660" r:id="rId6"/>
    <p:sldLayoutId id="2147483661" r:id="rId7"/>
    <p:sldLayoutId id="2147483662" r:id="rId8"/>
    <p:sldLayoutId id="2147483663" r:id="rId9"/>
    <p:sldLayoutId id="2147483664" r:id="rId10"/>
    <p:sldLayoutId id="2147483655" r:id="rId11"/>
    <p:sldLayoutId id="2147483665" r:id="rId12"/>
    <p:sldLayoutId id="2147483669" r:id="rId13"/>
  </p:sldLayoutIdLst>
  <p:hf hdr="0" dt="0"/>
  <p:txStyles>
    <p:titleStyle>
      <a:lvl1pPr algn="l" defTabSz="9144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800100" indent="-342900" algn="l" defTabSz="914400" rtl="0" eaLnBrk="1" latinLnBrk="0" hangingPunct="1">
        <a:spcBef>
          <a:spcPct val="20000"/>
        </a:spcBef>
        <a:buFont typeface="Georgia" panose="02040502050405020303" pitchFamily="18" charset="0"/>
        <a:buChar char="―"/>
        <a:defRPr sz="1600" kern="1200">
          <a:solidFill>
            <a:schemeClr val="tx1"/>
          </a:solidFill>
          <a:latin typeface="+mn-lt"/>
          <a:ea typeface="+mn-ea"/>
          <a:cs typeface="+mn-cs"/>
        </a:defRPr>
      </a:lvl2pPr>
      <a:lvl3pPr marL="1200150" indent="-285750" algn="l" defTabSz="914400" rtl="0" eaLnBrk="1" latinLnBrk="0" hangingPunct="1">
        <a:spcBef>
          <a:spcPct val="200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Georgia" panose="02040502050405020303" pitchFamily="18"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4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4"/>
          </p:nvPr>
        </p:nvSpPr>
        <p:spPr/>
        <p:txBody>
          <a:bodyPr/>
          <a:lstStyle/>
          <a:p>
            <a:r>
              <a:rPr lang="en-AU" dirty="0"/>
              <a:t>29 November 2019</a:t>
            </a:r>
          </a:p>
        </p:txBody>
      </p:sp>
      <p:sp>
        <p:nvSpPr>
          <p:cNvPr id="3" name="Title 2"/>
          <p:cNvSpPr>
            <a:spLocks noGrp="1"/>
          </p:cNvSpPr>
          <p:nvPr>
            <p:ph type="title"/>
          </p:nvPr>
        </p:nvSpPr>
        <p:spPr/>
        <p:txBody>
          <a:bodyPr/>
          <a:lstStyle/>
          <a:p>
            <a:pPr algn="just"/>
            <a:r>
              <a:rPr lang="en-GB" noProof="0" dirty="0"/>
              <a:t>Positive Action beyond the Gender Acquis</a:t>
            </a:r>
          </a:p>
        </p:txBody>
      </p:sp>
      <p:sp>
        <p:nvSpPr>
          <p:cNvPr id="4" name="Text Placeholder 3"/>
          <p:cNvSpPr>
            <a:spLocks noGrp="1"/>
          </p:cNvSpPr>
          <p:nvPr>
            <p:ph type="body" sz="quarter" idx="15"/>
          </p:nvPr>
        </p:nvSpPr>
        <p:spPr/>
        <p:txBody>
          <a:bodyPr/>
          <a:lstStyle/>
          <a:p>
            <a:pPr algn="just"/>
            <a:r>
              <a:rPr lang="en-GB" noProof="0" dirty="0"/>
              <a:t>pathways to substantive FORMAL equality</a:t>
            </a:r>
          </a:p>
        </p:txBody>
      </p:sp>
    </p:spTree>
    <p:extLst>
      <p:ext uri="{BB962C8B-B14F-4D97-AF65-F5344CB8AC3E}">
        <p14:creationId xmlns:p14="http://schemas.microsoft.com/office/powerpoint/2010/main" val="819476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E129B96D-3502-4B38-A521-5848A3A52276}"/>
              </a:ext>
            </a:extLst>
          </p:cNvPr>
          <p:cNvSpPr>
            <a:spLocks noGrp="1"/>
          </p:cNvSpPr>
          <p:nvPr>
            <p:ph idx="1"/>
          </p:nvPr>
        </p:nvSpPr>
        <p:spPr>
          <a:xfrm>
            <a:off x="720000" y="1620000"/>
            <a:ext cx="10800001" cy="4857000"/>
          </a:xfrm>
        </p:spPr>
        <p:txBody>
          <a:bodyPr>
            <a:noAutofit/>
          </a:bodyPr>
          <a:lstStyle/>
          <a:p>
            <a:pPr marL="0" indent="0" algn="just">
              <a:buNone/>
            </a:pPr>
            <a:r>
              <a:rPr lang="en-GB" sz="2400" b="1" noProof="0" dirty="0" err="1"/>
              <a:t>Jette</a:t>
            </a:r>
            <a:r>
              <a:rPr lang="en-GB" sz="2400" b="1" noProof="0" dirty="0"/>
              <a:t> Ring</a:t>
            </a:r>
            <a:r>
              <a:rPr lang="en-GB" sz="2400" noProof="0" dirty="0"/>
              <a:t> (C‑335/11) 2013 – </a:t>
            </a:r>
            <a:r>
              <a:rPr lang="en-GB" sz="2400" b="1" noProof="0" dirty="0"/>
              <a:t>Disability discrimination</a:t>
            </a:r>
          </a:p>
          <a:p>
            <a:pPr algn="just"/>
            <a:r>
              <a:rPr lang="en-GB" sz="2400" noProof="0" dirty="0"/>
              <a:t>It does not appear that Directive 2000/78 is intended to cover only disabilities that are congenital or result from accidents, to the exclusion of those caused by illness. </a:t>
            </a:r>
            <a:r>
              <a:rPr lang="en-GB" sz="2400" noProof="0" dirty="0">
                <a:highlight>
                  <a:srgbClr val="FFFF00"/>
                </a:highlight>
              </a:rPr>
              <a:t>It would run counter to the very aim of the directive, which is to implement equal treatment, to define its scope by reference to the origin of the disability.</a:t>
            </a:r>
          </a:p>
          <a:p>
            <a:pPr algn="just"/>
            <a:r>
              <a:rPr lang="en-GB" sz="2400" noProof="0" dirty="0"/>
              <a:t>It must therefore be concluded that if a curable or incurable illness entails a limitation which results in particular from physical, mental or psychological impairments which in interaction with various barriers </a:t>
            </a:r>
            <a:r>
              <a:rPr lang="en-GB" sz="2400" noProof="0" dirty="0">
                <a:highlight>
                  <a:srgbClr val="FFFF00"/>
                </a:highlight>
              </a:rPr>
              <a:t>may hinder the full and effective participation of the person concerned in professional life</a:t>
            </a:r>
            <a:r>
              <a:rPr lang="en-GB" sz="2400" noProof="0" dirty="0"/>
              <a:t> (…) such an illness can be covered by the concept of ‘disability’ (…).</a:t>
            </a:r>
          </a:p>
          <a:p>
            <a:pPr algn="just"/>
            <a:endParaRPr lang="en-GB" sz="2400" noProof="0" dirty="0"/>
          </a:p>
        </p:txBody>
      </p:sp>
      <p:sp>
        <p:nvSpPr>
          <p:cNvPr id="5" name="Titel 1">
            <a:extLst>
              <a:ext uri="{FF2B5EF4-FFF2-40B4-BE49-F238E27FC236}">
                <a16:creationId xmlns:a16="http://schemas.microsoft.com/office/drawing/2014/main" id="{9C4A54B8-E6FE-450A-9F9C-448B1B869035}"/>
              </a:ext>
            </a:extLst>
          </p:cNvPr>
          <p:cNvSpPr>
            <a:spLocks noGrp="1"/>
          </p:cNvSpPr>
          <p:nvPr>
            <p:ph type="title"/>
          </p:nvPr>
        </p:nvSpPr>
        <p:spPr>
          <a:xfrm>
            <a:off x="720000" y="274637"/>
            <a:ext cx="8769440" cy="1021599"/>
          </a:xfrm>
        </p:spPr>
        <p:txBody>
          <a:bodyPr>
            <a:normAutofit/>
          </a:bodyPr>
          <a:lstStyle/>
          <a:p>
            <a:r>
              <a:rPr lang="en-GB" noProof="0" dirty="0"/>
              <a:t>Pathway 2</a:t>
            </a:r>
            <a:br>
              <a:rPr lang="en-GB" noProof="0" dirty="0"/>
            </a:br>
            <a:r>
              <a:rPr lang="en-GB" noProof="0" dirty="0"/>
              <a:t>Effective PA Equality Rights = Substantive</a:t>
            </a:r>
          </a:p>
        </p:txBody>
      </p:sp>
    </p:spTree>
    <p:extLst>
      <p:ext uri="{BB962C8B-B14F-4D97-AF65-F5344CB8AC3E}">
        <p14:creationId xmlns:p14="http://schemas.microsoft.com/office/powerpoint/2010/main" val="1253909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en-AU" sz="2400" b="1" dirty="0"/>
              <a:t>Indirect discrimination</a:t>
            </a:r>
            <a:r>
              <a:rPr lang="en-AU" sz="2400" dirty="0"/>
              <a:t> justified if it:</a:t>
            </a:r>
          </a:p>
          <a:p>
            <a:pPr algn="just"/>
            <a:r>
              <a:rPr lang="en-AU" sz="2400" dirty="0"/>
              <a:t>‘is objectively justified by a legitimate aim and the means of achieving that aim are appropriate and necessary’</a:t>
            </a:r>
          </a:p>
        </p:txBody>
      </p:sp>
      <p:sp>
        <p:nvSpPr>
          <p:cNvPr id="4" name="Titel 1">
            <a:extLst>
              <a:ext uri="{FF2B5EF4-FFF2-40B4-BE49-F238E27FC236}">
                <a16:creationId xmlns:a16="http://schemas.microsoft.com/office/drawing/2014/main" id="{0F5948B7-A8F0-4306-B581-302323F8A66E}"/>
              </a:ext>
            </a:extLst>
          </p:cNvPr>
          <p:cNvSpPr>
            <a:spLocks noGrp="1"/>
          </p:cNvSpPr>
          <p:nvPr>
            <p:ph type="title"/>
          </p:nvPr>
        </p:nvSpPr>
        <p:spPr>
          <a:xfrm>
            <a:off x="720000" y="274638"/>
            <a:ext cx="8458276" cy="1041696"/>
          </a:xfrm>
        </p:spPr>
        <p:txBody>
          <a:bodyPr>
            <a:normAutofit/>
          </a:bodyPr>
          <a:lstStyle/>
          <a:p>
            <a:r>
              <a:rPr lang="en-GB" noProof="0" dirty="0"/>
              <a:t>Pathway 3</a:t>
            </a:r>
            <a:br>
              <a:rPr lang="en-GB" noProof="0" dirty="0"/>
            </a:br>
            <a:r>
              <a:rPr lang="en-GB" noProof="0" dirty="0"/>
              <a:t>Implicit PA Accommodation Duty</a:t>
            </a:r>
          </a:p>
        </p:txBody>
      </p:sp>
    </p:spTree>
    <p:extLst>
      <p:ext uri="{BB962C8B-B14F-4D97-AF65-F5344CB8AC3E}">
        <p14:creationId xmlns:p14="http://schemas.microsoft.com/office/powerpoint/2010/main" val="75956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5948B7-A8F0-4306-B581-302323F8A66E}"/>
              </a:ext>
            </a:extLst>
          </p:cNvPr>
          <p:cNvSpPr>
            <a:spLocks noGrp="1"/>
          </p:cNvSpPr>
          <p:nvPr>
            <p:ph type="title"/>
          </p:nvPr>
        </p:nvSpPr>
        <p:spPr>
          <a:xfrm>
            <a:off x="720000" y="274638"/>
            <a:ext cx="8458276" cy="1041696"/>
          </a:xfrm>
        </p:spPr>
        <p:txBody>
          <a:bodyPr>
            <a:normAutofit/>
          </a:bodyPr>
          <a:lstStyle/>
          <a:p>
            <a:r>
              <a:rPr lang="en-GB" noProof="0" dirty="0"/>
              <a:t>Pathway 3</a:t>
            </a:r>
            <a:br>
              <a:rPr lang="en-GB" noProof="0" dirty="0"/>
            </a:br>
            <a:r>
              <a:rPr lang="en-GB" noProof="0" dirty="0"/>
              <a:t>Implicit PA Accommodation Duty</a:t>
            </a:r>
          </a:p>
        </p:txBody>
      </p:sp>
      <p:sp>
        <p:nvSpPr>
          <p:cNvPr id="3" name="Tijdelijke aanduiding voor inhoud 2">
            <a:extLst>
              <a:ext uri="{FF2B5EF4-FFF2-40B4-BE49-F238E27FC236}">
                <a16:creationId xmlns:a16="http://schemas.microsoft.com/office/drawing/2014/main" id="{7514FFB9-F6EE-435B-9767-7FFFE13D7E50}"/>
              </a:ext>
            </a:extLst>
          </p:cNvPr>
          <p:cNvSpPr>
            <a:spLocks noGrp="1"/>
          </p:cNvSpPr>
          <p:nvPr>
            <p:ph idx="1"/>
          </p:nvPr>
        </p:nvSpPr>
        <p:spPr/>
        <p:txBody>
          <a:bodyPr>
            <a:normAutofit/>
          </a:bodyPr>
          <a:lstStyle/>
          <a:p>
            <a:pPr marL="0" indent="0" algn="just">
              <a:buNone/>
            </a:pPr>
            <a:r>
              <a:rPr lang="en-GB" sz="2400" b="1" noProof="0" dirty="0"/>
              <a:t>G4S</a:t>
            </a:r>
            <a:r>
              <a:rPr lang="en-GB" sz="2400" noProof="0" dirty="0"/>
              <a:t> (C‑157/15) 2017 – </a:t>
            </a:r>
            <a:r>
              <a:rPr lang="en-GB" sz="2400" b="1" noProof="0" dirty="0"/>
              <a:t>Indirect religious discrimination</a:t>
            </a:r>
          </a:p>
          <a:p>
            <a:pPr algn="just"/>
            <a:r>
              <a:rPr lang="en-GB" sz="2400" noProof="0" dirty="0"/>
              <a:t>In the present case, so far as concerns the refusal of a worker such as Ms </a:t>
            </a:r>
            <a:r>
              <a:rPr lang="en-GB" sz="2400" noProof="0" dirty="0" err="1"/>
              <a:t>Achbita</a:t>
            </a:r>
            <a:r>
              <a:rPr lang="en-GB" sz="2400" noProof="0" dirty="0"/>
              <a:t> to give up wearing an Islamic headscarf when carrying out her professional duties for G4S customers, </a:t>
            </a:r>
            <a:r>
              <a:rPr lang="en-GB" sz="2400" noProof="0" dirty="0">
                <a:highlight>
                  <a:srgbClr val="FFFF00"/>
                </a:highlight>
              </a:rPr>
              <a:t>it is for the referring court to ascertain whether, taking into account the inherent constraints to which the undertaking is subject, and without G4S being required to take on an additional burden, it would have been possible for G4S, faced with such a refusal, to offer her a post not involving any visual contact with those customers, instead of dismissing her</a:t>
            </a:r>
            <a:r>
              <a:rPr lang="en-GB" sz="2400" noProof="0" dirty="0"/>
              <a:t>. It is for the referring court, having regard to all the material in the file, to take into account the interests involved in the case and to limit the restrictions on the freedoms concerned to what is strictly necessary.</a:t>
            </a:r>
          </a:p>
        </p:txBody>
      </p:sp>
    </p:spTree>
    <p:extLst>
      <p:ext uri="{BB962C8B-B14F-4D97-AF65-F5344CB8AC3E}">
        <p14:creationId xmlns:p14="http://schemas.microsoft.com/office/powerpoint/2010/main" val="181758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EDC3F3-BD75-46EE-BAD1-1E6F0B7EC08E}"/>
              </a:ext>
            </a:extLst>
          </p:cNvPr>
          <p:cNvSpPr>
            <a:spLocks noGrp="1"/>
          </p:cNvSpPr>
          <p:nvPr>
            <p:ph type="title"/>
          </p:nvPr>
        </p:nvSpPr>
        <p:spPr>
          <a:xfrm>
            <a:off x="720000" y="274637"/>
            <a:ext cx="8458276" cy="1011551"/>
          </a:xfrm>
        </p:spPr>
        <p:txBody>
          <a:bodyPr>
            <a:normAutofit/>
          </a:bodyPr>
          <a:lstStyle/>
          <a:p>
            <a:r>
              <a:rPr lang="en-GB" noProof="0" dirty="0"/>
              <a:t>Pathway 4</a:t>
            </a:r>
            <a:br>
              <a:rPr lang="en-GB" noProof="0" dirty="0"/>
            </a:br>
            <a:r>
              <a:rPr lang="en-GB" noProof="0" dirty="0"/>
              <a:t>Substantive PA = Generous</a:t>
            </a:r>
          </a:p>
        </p:txBody>
      </p:sp>
      <p:sp>
        <p:nvSpPr>
          <p:cNvPr id="3" name="Tijdelijke aanduiding voor inhoud 2">
            <a:extLst>
              <a:ext uri="{FF2B5EF4-FFF2-40B4-BE49-F238E27FC236}">
                <a16:creationId xmlns:a16="http://schemas.microsoft.com/office/drawing/2014/main" id="{A328B606-4029-4CF3-AA66-57783E3BA317}"/>
              </a:ext>
            </a:extLst>
          </p:cNvPr>
          <p:cNvSpPr>
            <a:spLocks noGrp="1"/>
          </p:cNvSpPr>
          <p:nvPr>
            <p:ph idx="1"/>
          </p:nvPr>
        </p:nvSpPr>
        <p:spPr>
          <a:xfrm>
            <a:off x="720000" y="1620000"/>
            <a:ext cx="10800001" cy="4963362"/>
          </a:xfrm>
        </p:spPr>
        <p:txBody>
          <a:bodyPr>
            <a:normAutofit lnSpcReduction="10000"/>
          </a:bodyPr>
          <a:lstStyle/>
          <a:p>
            <a:pPr marL="0" indent="0" algn="just">
              <a:buNone/>
            </a:pPr>
            <a:r>
              <a:rPr lang="en-GB" altLang="en-US" sz="2400" b="1" noProof="0" dirty="0"/>
              <a:t>Art. 6 D2000/78 – Positive action/discrimination on grounds of age</a:t>
            </a:r>
            <a:endParaRPr lang="en-GB" sz="2400" noProof="0" dirty="0"/>
          </a:p>
          <a:p>
            <a:pPr algn="just"/>
            <a:r>
              <a:rPr lang="en-GB" altLang="en-US" sz="2400" noProof="0" dirty="0"/>
              <a:t>“Notwithstanding (…) </a:t>
            </a:r>
            <a:r>
              <a:rPr lang="en-GB" altLang="en-US" sz="2400" noProof="0" dirty="0">
                <a:highlight>
                  <a:srgbClr val="FFFF00"/>
                </a:highlight>
              </a:rPr>
              <a:t>differences of treatment on grounds of age shall not constitute discrimination</a:t>
            </a:r>
            <a:r>
              <a:rPr lang="en-GB" altLang="en-US" sz="2400" noProof="0" dirty="0"/>
              <a:t>, if, within the context of national law, they are objectively and reasonably justified by a legitimate aim, </a:t>
            </a:r>
            <a:r>
              <a:rPr lang="en-GB" altLang="en-US" sz="2400" noProof="0" dirty="0">
                <a:highlight>
                  <a:srgbClr val="FFFF00"/>
                </a:highlight>
              </a:rPr>
              <a:t>including legitimate employment policy, labour market and vocational training objectives, and if the means of achieving that aim are appropriate and necessary</a:t>
            </a:r>
            <a:r>
              <a:rPr lang="en-GB" altLang="en-US" sz="2400" noProof="0" dirty="0"/>
              <a:t>.”</a:t>
            </a:r>
          </a:p>
          <a:p>
            <a:pPr algn="just"/>
            <a:endParaRPr lang="en-GB" altLang="en-US" sz="2400" noProof="0" dirty="0"/>
          </a:p>
          <a:p>
            <a:pPr marL="0" indent="0" algn="just">
              <a:buNone/>
            </a:pPr>
            <a:r>
              <a:rPr lang="en-GB" sz="2400" b="1" noProof="0" dirty="0" err="1"/>
              <a:t>Rosenbladt</a:t>
            </a:r>
            <a:r>
              <a:rPr lang="en-GB" sz="2400" noProof="0" dirty="0"/>
              <a:t> (C-45/09) 2010</a:t>
            </a:r>
          </a:p>
          <a:p>
            <a:pPr algn="just"/>
            <a:r>
              <a:rPr lang="en-GB" sz="2400" noProof="0" dirty="0"/>
              <a:t>(…) </a:t>
            </a:r>
            <a:r>
              <a:rPr lang="en-GB" sz="2400" noProof="0" dirty="0">
                <a:highlight>
                  <a:srgbClr val="FFFF00"/>
                </a:highlight>
              </a:rPr>
              <a:t>it does not appear unreasonable</a:t>
            </a:r>
            <a:r>
              <a:rPr lang="en-GB" sz="2400" noProof="0" dirty="0"/>
              <a:t> for the authorities of a Member State to take the view that a measure such as the authorisation of clauses on automatic termination of employment contracts on the ground that an employee has reached the age at which he is eligible for a retirement pension </a:t>
            </a:r>
            <a:r>
              <a:rPr lang="en-GB" sz="2400" noProof="0" dirty="0">
                <a:highlight>
                  <a:srgbClr val="FFFF00"/>
                </a:highlight>
              </a:rPr>
              <a:t>may be appropriate and necessary in order to achieve legitimate aims in the context of national employment policy.</a:t>
            </a:r>
          </a:p>
          <a:p>
            <a:pPr algn="just"/>
            <a:endParaRPr lang="en-GB" altLang="en-US" sz="2400" noProof="0" dirty="0"/>
          </a:p>
        </p:txBody>
      </p:sp>
    </p:spTree>
    <p:extLst>
      <p:ext uri="{BB962C8B-B14F-4D97-AF65-F5344CB8AC3E}">
        <p14:creationId xmlns:p14="http://schemas.microsoft.com/office/powerpoint/2010/main" val="737340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6B9BF4-CEEB-4C33-925E-E7B1E5C6C413}"/>
              </a:ext>
            </a:extLst>
          </p:cNvPr>
          <p:cNvSpPr>
            <a:spLocks noGrp="1"/>
          </p:cNvSpPr>
          <p:nvPr>
            <p:ph type="title"/>
          </p:nvPr>
        </p:nvSpPr>
        <p:spPr/>
        <p:txBody>
          <a:bodyPr/>
          <a:lstStyle/>
          <a:p>
            <a:r>
              <a:rPr lang="nl-BE" dirty="0"/>
              <a:t>In Conclusion</a:t>
            </a:r>
          </a:p>
        </p:txBody>
      </p:sp>
      <p:sp>
        <p:nvSpPr>
          <p:cNvPr id="3" name="Tijdelijke aanduiding voor inhoud 2">
            <a:extLst>
              <a:ext uri="{FF2B5EF4-FFF2-40B4-BE49-F238E27FC236}">
                <a16:creationId xmlns:a16="http://schemas.microsoft.com/office/drawing/2014/main" id="{3779F5B9-6858-4D11-AF7D-B1F944ABF2FD}"/>
              </a:ext>
            </a:extLst>
          </p:cNvPr>
          <p:cNvSpPr>
            <a:spLocks noGrp="1"/>
          </p:cNvSpPr>
          <p:nvPr>
            <p:ph idx="1"/>
          </p:nvPr>
        </p:nvSpPr>
        <p:spPr/>
        <p:txBody>
          <a:bodyPr>
            <a:normAutofit/>
          </a:bodyPr>
          <a:lstStyle/>
          <a:p>
            <a:pPr algn="just"/>
            <a:endParaRPr lang="en-GB" sz="2400" dirty="0"/>
          </a:p>
          <a:p>
            <a:pPr algn="just"/>
            <a:r>
              <a:rPr lang="en-GB" sz="2400" dirty="0"/>
              <a:t>EU-law is mixing formal and substantive equality in its sources and concepts</a:t>
            </a:r>
          </a:p>
          <a:p>
            <a:pPr algn="just"/>
            <a:endParaRPr lang="en-GB" sz="2400" dirty="0"/>
          </a:p>
          <a:p>
            <a:pPr algn="just"/>
            <a:r>
              <a:rPr lang="en-GB" sz="2400" dirty="0"/>
              <a:t>EU-law interpretation of formal equality is embracing substantive equality goals organically</a:t>
            </a:r>
          </a:p>
          <a:p>
            <a:pPr algn="just"/>
            <a:endParaRPr lang="en-GB" sz="2400" dirty="0"/>
          </a:p>
          <a:p>
            <a:pPr algn="just">
              <a:buFont typeface="Wingdings 2" panose="05020102010507070707" pitchFamily="18" charset="2"/>
              <a:buChar char="A"/>
            </a:pPr>
            <a:r>
              <a:rPr lang="en-GB" sz="2400" dirty="0"/>
              <a:t>No binary divide between formal equality of opportunity and substantive equality of outcomes</a:t>
            </a:r>
          </a:p>
          <a:p>
            <a:pPr algn="just">
              <a:buFont typeface="Wingdings 2" panose="05020102010507070707" pitchFamily="18" charset="2"/>
              <a:buChar char="A"/>
            </a:pPr>
            <a:r>
              <a:rPr lang="en-GB" sz="2400" dirty="0"/>
              <a:t>There is more substantive PA in formal non-discrimination than meets the eye</a:t>
            </a:r>
          </a:p>
          <a:p>
            <a:pPr algn="just"/>
            <a:endParaRPr lang="en-GB" sz="2400" dirty="0"/>
          </a:p>
        </p:txBody>
      </p:sp>
    </p:spTree>
    <p:extLst>
      <p:ext uri="{BB962C8B-B14F-4D97-AF65-F5344CB8AC3E}">
        <p14:creationId xmlns:p14="http://schemas.microsoft.com/office/powerpoint/2010/main" val="29412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1000"/>
                                        <p:tgtEl>
                                          <p:spTgt spid="3">
                                            <p:txEl>
                                              <p:pRg st="6" end="6"/>
                                            </p:txEl>
                                          </p:spTgt>
                                        </p:tgtEl>
                                      </p:cBhvr>
                                    </p:animEffect>
                                    <p:anim calcmode="lin" valueType="num">
                                      <p:cBhvr>
                                        <p:cTn id="2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just"/>
            <a:r>
              <a:rPr lang="en-GB" noProof="0" dirty="0"/>
              <a:t>Thank you</a:t>
            </a:r>
          </a:p>
        </p:txBody>
      </p:sp>
      <p:sp>
        <p:nvSpPr>
          <p:cNvPr id="9" name="Text Placeholder 8"/>
          <p:cNvSpPr>
            <a:spLocks noGrp="1"/>
          </p:cNvSpPr>
          <p:nvPr>
            <p:ph type="body" sz="quarter" idx="15"/>
          </p:nvPr>
        </p:nvSpPr>
        <p:spPr/>
        <p:txBody>
          <a:bodyPr/>
          <a:lstStyle/>
          <a:p>
            <a:pPr algn="just"/>
            <a:endParaRPr lang="en-GB" noProof="0" dirty="0"/>
          </a:p>
          <a:p>
            <a:pPr algn="just"/>
            <a:endParaRPr lang="en-GB" noProof="0" dirty="0"/>
          </a:p>
        </p:txBody>
      </p:sp>
      <p:sp>
        <p:nvSpPr>
          <p:cNvPr id="10" name="TextBox 9"/>
          <p:cNvSpPr txBox="1"/>
          <p:nvPr/>
        </p:nvSpPr>
        <p:spPr>
          <a:xfrm>
            <a:off x="5638360" y="4056611"/>
            <a:ext cx="5645157" cy="1692771"/>
          </a:xfrm>
          <a:prstGeom prst="rect">
            <a:avLst/>
          </a:prstGeom>
          <a:noFill/>
        </p:spPr>
        <p:txBody>
          <a:bodyPr wrap="square" rtlCol="0">
            <a:spAutoFit/>
          </a:bodyPr>
          <a:lstStyle/>
          <a:p>
            <a:r>
              <a:rPr lang="en-AU" dirty="0"/>
              <a:t>marc.devos@mq.edu.au</a:t>
            </a:r>
          </a:p>
          <a:p>
            <a:endParaRPr lang="en-AU" dirty="0"/>
          </a:p>
          <a:p>
            <a:endParaRPr lang="en-AU" dirty="0"/>
          </a:p>
          <a:p>
            <a:r>
              <a:rPr lang="en-AU" sz="3200" dirty="0">
                <a:solidFill>
                  <a:schemeClr val="accent5"/>
                </a:solidFill>
              </a:rPr>
              <a:t>www.mq.edu.au</a:t>
            </a:r>
          </a:p>
          <a:p>
            <a:endParaRPr lang="en-AU" dirty="0"/>
          </a:p>
        </p:txBody>
      </p:sp>
    </p:spTree>
    <p:extLst>
      <p:ext uri="{BB962C8B-B14F-4D97-AF65-F5344CB8AC3E}">
        <p14:creationId xmlns:p14="http://schemas.microsoft.com/office/powerpoint/2010/main" val="3631792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CJEU &amp; Discrimination </a:t>
            </a:r>
          </a:p>
        </p:txBody>
      </p:sp>
      <p:sp>
        <p:nvSpPr>
          <p:cNvPr id="3" name="Content Placeholder 2"/>
          <p:cNvSpPr>
            <a:spLocks noGrp="1"/>
          </p:cNvSpPr>
          <p:nvPr>
            <p:ph idx="1"/>
          </p:nvPr>
        </p:nvSpPr>
        <p:spPr/>
        <p:txBody>
          <a:bodyPr anchor="ctr">
            <a:normAutofit/>
          </a:bodyPr>
          <a:lstStyle/>
          <a:p>
            <a:pPr marL="0" indent="0" algn="ctr">
              <a:buNone/>
            </a:pPr>
            <a:r>
              <a:rPr lang="en-AU" sz="3200" i="1" dirty="0"/>
              <a:t>‘the application of different rules to comparable situations </a:t>
            </a:r>
          </a:p>
          <a:p>
            <a:pPr marL="0" indent="0" algn="ctr">
              <a:buNone/>
            </a:pPr>
            <a:r>
              <a:rPr lang="en-AU" sz="3200" i="1" dirty="0"/>
              <a:t>or the application of the same rule to different situations’</a:t>
            </a:r>
            <a:endParaRPr lang="en-AU" sz="3200" dirty="0"/>
          </a:p>
        </p:txBody>
      </p:sp>
    </p:spTree>
    <p:extLst>
      <p:ext uri="{BB962C8B-B14F-4D97-AF65-F5344CB8AC3E}">
        <p14:creationId xmlns:p14="http://schemas.microsoft.com/office/powerpoint/2010/main" val="3402779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9F4738-5595-43DC-94E4-FA0691DD7147}"/>
              </a:ext>
            </a:extLst>
          </p:cNvPr>
          <p:cNvSpPr>
            <a:spLocks noGrp="1"/>
          </p:cNvSpPr>
          <p:nvPr>
            <p:ph type="title"/>
          </p:nvPr>
        </p:nvSpPr>
        <p:spPr/>
        <p:txBody>
          <a:bodyPr/>
          <a:lstStyle/>
          <a:p>
            <a:pPr algn="just"/>
            <a:r>
              <a:rPr lang="en-GB" noProof="0" dirty="0"/>
              <a:t>Positive Action/Discrimination = Exception</a:t>
            </a:r>
          </a:p>
        </p:txBody>
      </p:sp>
      <p:sp>
        <p:nvSpPr>
          <p:cNvPr id="3" name="Tijdelijke aanduiding voor inhoud 2">
            <a:extLst>
              <a:ext uri="{FF2B5EF4-FFF2-40B4-BE49-F238E27FC236}">
                <a16:creationId xmlns:a16="http://schemas.microsoft.com/office/drawing/2014/main" id="{64BA4E21-EC97-4D64-8815-8922AC0517B1}"/>
              </a:ext>
            </a:extLst>
          </p:cNvPr>
          <p:cNvSpPr>
            <a:spLocks noGrp="1"/>
          </p:cNvSpPr>
          <p:nvPr>
            <p:ph idx="1"/>
          </p:nvPr>
        </p:nvSpPr>
        <p:spPr>
          <a:xfrm>
            <a:off x="720000" y="1620000"/>
            <a:ext cx="10800001" cy="4963361"/>
          </a:xfrm>
        </p:spPr>
        <p:txBody>
          <a:bodyPr>
            <a:noAutofit/>
          </a:bodyPr>
          <a:lstStyle/>
          <a:p>
            <a:pPr algn="just"/>
            <a:r>
              <a:rPr lang="en-GB" sz="2400" noProof="0" dirty="0"/>
              <a:t>Art. 157(4) TFEU &amp; amended and recast Equal Treatment Directive:</a:t>
            </a:r>
          </a:p>
          <a:p>
            <a:pPr lvl="1" algn="just"/>
            <a:r>
              <a:rPr lang="en-GB" altLang="en-US" sz="2000" i="1" noProof="0" dirty="0"/>
              <a:t>“With a view of ensuring </a:t>
            </a:r>
            <a:r>
              <a:rPr lang="en-GB" altLang="en-US" sz="2000" b="1" i="1" u="sng" noProof="0" dirty="0">
                <a:highlight>
                  <a:srgbClr val="FFFF00"/>
                </a:highlight>
              </a:rPr>
              <a:t>full equality in practice</a:t>
            </a:r>
            <a:r>
              <a:rPr lang="en-GB" altLang="en-US" sz="2000" b="1" i="1" noProof="0" dirty="0"/>
              <a:t> </a:t>
            </a:r>
            <a:r>
              <a:rPr lang="en-GB" altLang="en-US" sz="2000" i="1" noProof="0" dirty="0"/>
              <a:t>between men and women in working life, </a:t>
            </a:r>
            <a:r>
              <a:rPr lang="en-GB" altLang="en-US" sz="2000" b="1" i="1" u="sng" noProof="0" dirty="0">
                <a:highlight>
                  <a:srgbClr val="00FF00"/>
                </a:highlight>
              </a:rPr>
              <a:t>the principle of equal treatment shall not prevent</a:t>
            </a:r>
            <a:r>
              <a:rPr lang="en-GB" altLang="en-US" sz="2000" b="1" i="1" noProof="0" dirty="0"/>
              <a:t> </a:t>
            </a:r>
            <a:r>
              <a:rPr lang="en-GB" altLang="en-US" sz="2000" i="1" noProof="0" dirty="0"/>
              <a:t>any Member State from maintaining or adopting </a:t>
            </a:r>
            <a:r>
              <a:rPr lang="en-GB" altLang="en-US" sz="2000" b="1" i="1" u="sng" noProof="0" dirty="0">
                <a:highlight>
                  <a:srgbClr val="FFFF00"/>
                </a:highlight>
              </a:rPr>
              <a:t>measures</a:t>
            </a:r>
            <a:r>
              <a:rPr lang="en-GB" altLang="en-US" sz="2000" b="1" i="1" noProof="0" dirty="0"/>
              <a:t> </a:t>
            </a:r>
            <a:r>
              <a:rPr lang="en-GB" altLang="en-US" sz="2000" i="1" noProof="0" dirty="0"/>
              <a:t>providing for </a:t>
            </a:r>
            <a:r>
              <a:rPr lang="en-GB" altLang="en-US" sz="2000" b="1" i="1" u="sng" noProof="0" dirty="0"/>
              <a:t>specific advantages</a:t>
            </a:r>
            <a:r>
              <a:rPr lang="en-GB" altLang="en-US" sz="2000" i="1" noProof="0" dirty="0"/>
              <a:t> in order to make it </a:t>
            </a:r>
            <a:r>
              <a:rPr lang="en-GB" altLang="en-US" sz="2000" b="1" i="1" u="sng" noProof="0" dirty="0"/>
              <a:t>easier</a:t>
            </a:r>
            <a:r>
              <a:rPr lang="en-GB" altLang="en-US" sz="2000" i="1" noProof="0" dirty="0"/>
              <a:t> for the under-represented sex </a:t>
            </a:r>
            <a:r>
              <a:rPr lang="en-GB" altLang="en-US" sz="2000" b="1" i="1" u="sng" noProof="0" dirty="0"/>
              <a:t>to pursue a vocational activity</a:t>
            </a:r>
            <a:r>
              <a:rPr lang="en-GB" altLang="en-US" sz="2000" i="1" noProof="0" dirty="0"/>
              <a:t> or </a:t>
            </a:r>
            <a:r>
              <a:rPr lang="en-GB" altLang="en-US" sz="2000" b="1" i="1" u="sng" noProof="0" dirty="0"/>
              <a:t>to prevent or compensate for disadvantages</a:t>
            </a:r>
            <a:r>
              <a:rPr lang="en-GB" altLang="en-US" sz="2000" i="1" noProof="0" dirty="0"/>
              <a:t> </a:t>
            </a:r>
            <a:r>
              <a:rPr lang="en-GB" altLang="en-US" sz="2000" b="1" i="1" noProof="0" dirty="0"/>
              <a:t>in professional careers</a:t>
            </a:r>
            <a:r>
              <a:rPr lang="en-GB" altLang="en-US" sz="2000" i="1" noProof="0" dirty="0"/>
              <a:t>.”</a:t>
            </a:r>
          </a:p>
          <a:p>
            <a:pPr algn="just"/>
            <a:endParaRPr lang="en-GB" sz="2400" noProof="0" dirty="0"/>
          </a:p>
          <a:p>
            <a:pPr algn="just"/>
            <a:endParaRPr lang="en-AU" sz="2400" dirty="0"/>
          </a:p>
          <a:p>
            <a:pPr algn="just"/>
            <a:r>
              <a:rPr lang="en-AU" sz="2400" dirty="0"/>
              <a:t>Art. 5 D2000/43 and Art. 7.1 D2000/78</a:t>
            </a:r>
            <a:r>
              <a:rPr lang="en-GB" sz="2400" noProof="0" dirty="0"/>
              <a:t>:</a:t>
            </a:r>
          </a:p>
          <a:p>
            <a:pPr lvl="1" algn="just"/>
            <a:r>
              <a:rPr lang="en-AU" sz="2000" i="1" dirty="0"/>
              <a:t>“With a view of ensuring </a:t>
            </a:r>
            <a:r>
              <a:rPr lang="en-AU" sz="2000" b="1" i="1" u="sng" dirty="0"/>
              <a:t>full equality in practice</a:t>
            </a:r>
            <a:r>
              <a:rPr lang="en-AU" sz="2000" i="1" dirty="0"/>
              <a:t>, </a:t>
            </a:r>
            <a:r>
              <a:rPr lang="en-AU" sz="2000" b="1" i="1" u="sng" dirty="0"/>
              <a:t>the principle of equal treatment shall not prevent</a:t>
            </a:r>
            <a:r>
              <a:rPr lang="en-AU" sz="2000" i="1" dirty="0"/>
              <a:t> any Member State from maintaining or adopting </a:t>
            </a:r>
            <a:r>
              <a:rPr lang="en-AU" sz="2000" b="1" i="1" u="sng" dirty="0"/>
              <a:t>specific measures to prevent or compensate for disadvantages</a:t>
            </a:r>
            <a:r>
              <a:rPr lang="en-AU" sz="2000" i="1" dirty="0"/>
              <a:t> linked to any of the grounds.”</a:t>
            </a:r>
          </a:p>
        </p:txBody>
      </p:sp>
    </p:spTree>
    <p:extLst>
      <p:ext uri="{BB962C8B-B14F-4D97-AF65-F5344CB8AC3E}">
        <p14:creationId xmlns:p14="http://schemas.microsoft.com/office/powerpoint/2010/main" val="522355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Acquis</a:t>
            </a:r>
          </a:p>
        </p:txBody>
      </p:sp>
      <p:sp>
        <p:nvSpPr>
          <p:cNvPr id="3" name="Content Placeholder 2"/>
          <p:cNvSpPr>
            <a:spLocks noGrp="1"/>
          </p:cNvSpPr>
          <p:nvPr>
            <p:ph idx="1"/>
          </p:nvPr>
        </p:nvSpPr>
        <p:spPr/>
        <p:txBody>
          <a:bodyPr>
            <a:normAutofit lnSpcReduction="10000"/>
          </a:bodyPr>
          <a:lstStyle/>
          <a:p>
            <a:pPr algn="just"/>
            <a:r>
              <a:rPr lang="en-GB" sz="2400" dirty="0"/>
              <a:t>Formal equality is the </a:t>
            </a:r>
            <a:r>
              <a:rPr lang="en-GB" sz="2400" b="1" dirty="0"/>
              <a:t>rule</a:t>
            </a:r>
            <a:r>
              <a:rPr lang="en-GB" sz="2400" dirty="0"/>
              <a:t>, </a:t>
            </a:r>
            <a:r>
              <a:rPr lang="en-GB" sz="2400" b="1" dirty="0"/>
              <a:t>positive discrimination</a:t>
            </a:r>
            <a:r>
              <a:rPr lang="en-GB" sz="2400" dirty="0"/>
              <a:t> the narrow </a:t>
            </a:r>
            <a:r>
              <a:rPr lang="en-GB" sz="2400" b="1" dirty="0"/>
              <a:t>exception</a:t>
            </a:r>
          </a:p>
          <a:p>
            <a:pPr algn="just"/>
            <a:endParaRPr lang="en-GB" sz="2400" dirty="0"/>
          </a:p>
          <a:p>
            <a:pPr algn="just"/>
            <a:r>
              <a:rPr lang="en-GB" sz="2400" dirty="0"/>
              <a:t>Objectively address occupational difficulties of the favoured group</a:t>
            </a:r>
          </a:p>
          <a:p>
            <a:pPr algn="just"/>
            <a:r>
              <a:rPr lang="en-GB" sz="2400" dirty="0"/>
              <a:t>Clear and unambiguous criteria</a:t>
            </a:r>
          </a:p>
          <a:p>
            <a:pPr algn="just"/>
            <a:r>
              <a:rPr lang="en-GB" sz="2400" dirty="0"/>
              <a:t>Proven and genuine group imbalance</a:t>
            </a:r>
          </a:p>
          <a:p>
            <a:pPr algn="just"/>
            <a:r>
              <a:rPr lang="en-GB" sz="2400" dirty="0"/>
              <a:t>Appropriate and necessary – proportionality &amp; thus intrinsically temporary</a:t>
            </a:r>
          </a:p>
          <a:p>
            <a:pPr algn="just"/>
            <a:r>
              <a:rPr lang="en-GB" sz="2400" dirty="0"/>
              <a:t>No automatic quotas – ‘saving clause’</a:t>
            </a:r>
          </a:p>
          <a:p>
            <a:pPr algn="just"/>
            <a:endParaRPr lang="en-GB" sz="2400" dirty="0"/>
          </a:p>
          <a:p>
            <a:pPr algn="just"/>
            <a:r>
              <a:rPr lang="en-GB" sz="2400" dirty="0"/>
              <a:t>Overall, EU/CJEU emphasis is on formal neutrality BUT there is a lot of </a:t>
            </a:r>
            <a:r>
              <a:rPr lang="en-GB" sz="2400" b="1" dirty="0"/>
              <a:t>positive action</a:t>
            </a:r>
            <a:r>
              <a:rPr lang="en-GB" sz="2400" dirty="0"/>
              <a:t> (PA) that does not run afoul of neutrality: comparator requirement</a:t>
            </a:r>
          </a:p>
        </p:txBody>
      </p:sp>
    </p:spTree>
    <p:extLst>
      <p:ext uri="{BB962C8B-B14F-4D97-AF65-F5344CB8AC3E}">
        <p14:creationId xmlns:p14="http://schemas.microsoft.com/office/powerpoint/2010/main" val="3923882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3">
                                            <p:txEl>
                                              <p:pRg st="2" end="2"/>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p:cTn id="1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4" dur="500"/>
                                        <p:tgtEl>
                                          <p:spTgt spid="3">
                                            <p:txEl>
                                              <p:pRg st="3" end="3"/>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p:cTn id="1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3">
                                            <p:txEl>
                                              <p:pRg st="4" end="4"/>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p:cTn id="2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4" dur="500"/>
                                        <p:tgtEl>
                                          <p:spTgt spid="3">
                                            <p:txEl>
                                              <p:pRg st="5" end="5"/>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p:cTn id="2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1000"/>
                                        <p:tgtEl>
                                          <p:spTgt spid="3">
                                            <p:txEl>
                                              <p:pRg st="8" end="8"/>
                                            </p:txEl>
                                          </p:spTgt>
                                        </p:tgtEl>
                                      </p:cBhvr>
                                    </p:animEffect>
                                    <p:anim calcmode="lin" valueType="num">
                                      <p:cBhvr>
                                        <p:cTn id="3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DFF18A9-3C5C-467B-8969-1DA2CF7AFDE8}"/>
              </a:ext>
            </a:extLst>
          </p:cNvPr>
          <p:cNvSpPr>
            <a:spLocks noGrp="1"/>
          </p:cNvSpPr>
          <p:nvPr>
            <p:ph idx="1"/>
          </p:nvPr>
        </p:nvSpPr>
        <p:spPr>
          <a:xfrm>
            <a:off x="720000" y="1465546"/>
            <a:ext cx="10800001" cy="4680418"/>
          </a:xfrm>
        </p:spPr>
        <p:txBody>
          <a:bodyPr>
            <a:noAutofit/>
          </a:bodyPr>
          <a:lstStyle/>
          <a:p>
            <a:pPr marL="0" indent="0" algn="just">
              <a:buNone/>
            </a:pPr>
            <a:r>
              <a:rPr lang="en-GB" sz="2400" b="1" dirty="0" err="1"/>
              <a:t>Sotgiu</a:t>
            </a:r>
            <a:r>
              <a:rPr lang="en-GB" sz="2400" dirty="0"/>
              <a:t> (152-73) 1974 – </a:t>
            </a:r>
            <a:r>
              <a:rPr lang="en-GB" sz="2400" b="1" dirty="0"/>
              <a:t>Concept of indirect discrimination</a:t>
            </a:r>
            <a:endParaRPr lang="en-US" sz="2400" dirty="0"/>
          </a:p>
          <a:p>
            <a:pPr algn="just"/>
            <a:r>
              <a:rPr lang="en-US" sz="2400" dirty="0"/>
              <a:t>The rules regarding equality of treatment, (…)  forbid not only overt discrimination by reason of nationality but also all covert forms of discrimination which, by the application of other criteria of differentiation, </a:t>
            </a:r>
            <a:r>
              <a:rPr lang="en-US" sz="2400" dirty="0">
                <a:highlight>
                  <a:srgbClr val="FFFF00"/>
                </a:highlight>
              </a:rPr>
              <a:t>lead in fact to the same result</a:t>
            </a:r>
            <a:r>
              <a:rPr lang="en-US" sz="2400" dirty="0"/>
              <a:t>.</a:t>
            </a:r>
          </a:p>
          <a:p>
            <a:pPr algn="just"/>
            <a:r>
              <a:rPr lang="en-US" sz="2400" dirty="0">
                <a:highlight>
                  <a:srgbClr val="FFFF00"/>
                </a:highlight>
              </a:rPr>
              <a:t>This interpretation, which is necessary to ensure the effective working of one of the fundamental principles of the Community, is explicitly recognized by the fifth recital of the preamble to Regulation No 1612/68 which requires that equality of treatment of workers shall be ensured 'in fact and in law’.</a:t>
            </a:r>
          </a:p>
          <a:p>
            <a:pPr algn="just"/>
            <a:r>
              <a:rPr lang="en-US" sz="2400" dirty="0"/>
              <a:t>It may therefore be that criteria such as place of origin or residence of a worker may, according to circumstances, </a:t>
            </a:r>
            <a:r>
              <a:rPr lang="en-US" sz="2400" dirty="0">
                <a:highlight>
                  <a:srgbClr val="FFFF00"/>
                </a:highlight>
              </a:rPr>
              <a:t>be tantamount, as regards their practical effect, to discrimination on the grounds of nationality</a:t>
            </a:r>
            <a:r>
              <a:rPr lang="en-US" sz="2400" dirty="0"/>
              <a:t>, such as is prohibited by the Treaty and the Regulation.</a:t>
            </a:r>
          </a:p>
        </p:txBody>
      </p:sp>
      <p:sp>
        <p:nvSpPr>
          <p:cNvPr id="4" name="Titel 1">
            <a:extLst>
              <a:ext uri="{FF2B5EF4-FFF2-40B4-BE49-F238E27FC236}">
                <a16:creationId xmlns:a16="http://schemas.microsoft.com/office/drawing/2014/main" id="{473DDC32-B5D5-4143-8BEE-E4E5F6D33589}"/>
              </a:ext>
            </a:extLst>
          </p:cNvPr>
          <p:cNvSpPr>
            <a:spLocks noGrp="1"/>
          </p:cNvSpPr>
          <p:nvPr>
            <p:ph type="title"/>
          </p:nvPr>
        </p:nvSpPr>
        <p:spPr>
          <a:xfrm>
            <a:off x="720000" y="274638"/>
            <a:ext cx="9095332" cy="934916"/>
          </a:xfrm>
        </p:spPr>
        <p:txBody>
          <a:bodyPr>
            <a:normAutofit fontScale="90000"/>
          </a:bodyPr>
          <a:lstStyle/>
          <a:p>
            <a:r>
              <a:rPr lang="en-GB" noProof="0" dirty="0"/>
              <a:t>Pathway 1</a:t>
            </a:r>
            <a:br>
              <a:rPr lang="en-GB" noProof="0" dirty="0"/>
            </a:br>
            <a:r>
              <a:rPr lang="en-GB" noProof="0" dirty="0"/>
              <a:t>Effective </a:t>
            </a:r>
            <a:r>
              <a:rPr lang="en-GB" dirty="0"/>
              <a:t>Non-Discrimination </a:t>
            </a:r>
            <a:r>
              <a:rPr lang="en-GB" noProof="0" dirty="0"/>
              <a:t>= Substantive</a:t>
            </a:r>
          </a:p>
        </p:txBody>
      </p:sp>
    </p:spTree>
    <p:extLst>
      <p:ext uri="{BB962C8B-B14F-4D97-AF65-F5344CB8AC3E}">
        <p14:creationId xmlns:p14="http://schemas.microsoft.com/office/powerpoint/2010/main" val="3657442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en-AU" sz="2400" b="1" dirty="0" err="1">
                <a:latin typeface="+mj-lt"/>
              </a:rPr>
              <a:t>O’Flynn</a:t>
            </a:r>
            <a:r>
              <a:rPr lang="en-AU" sz="2400" b="1" dirty="0">
                <a:latin typeface="+mj-lt"/>
              </a:rPr>
              <a:t> </a:t>
            </a:r>
            <a:r>
              <a:rPr lang="en-GB" sz="2400" dirty="0">
                <a:latin typeface="+mj-lt"/>
              </a:rPr>
              <a:t>(</a:t>
            </a:r>
            <a:r>
              <a:rPr lang="en-AU" sz="2400" dirty="0">
                <a:latin typeface="+mj-lt"/>
              </a:rPr>
              <a:t>C-237/94</a:t>
            </a:r>
            <a:r>
              <a:rPr lang="en-GB" sz="2400" dirty="0">
                <a:latin typeface="+mj-lt"/>
              </a:rPr>
              <a:t>) 1996 – </a:t>
            </a:r>
            <a:r>
              <a:rPr lang="en-GB" sz="2400" b="1" dirty="0">
                <a:latin typeface="+mj-lt"/>
              </a:rPr>
              <a:t>Concept of indirect discrimination</a:t>
            </a:r>
          </a:p>
          <a:p>
            <a:pPr algn="just">
              <a:lnSpc>
                <a:spcPct val="107000"/>
              </a:lnSpc>
              <a:spcAft>
                <a:spcPts val="800"/>
              </a:spcAft>
            </a:pPr>
            <a:r>
              <a:rPr lang="en-GB" sz="2400" dirty="0">
                <a:latin typeface="+mj-lt"/>
                <a:ea typeface="Calibri" panose="020F0502020204030204" pitchFamily="34" charset="0"/>
                <a:cs typeface="Times New Roman" panose="02020603050405020304" pitchFamily="18" charset="0"/>
              </a:rPr>
              <a:t>‘a provision of national law must be regarded as indirectly discriminatory </a:t>
            </a:r>
            <a:r>
              <a:rPr lang="en-GB" sz="2400" dirty="0">
                <a:highlight>
                  <a:srgbClr val="FFFF00"/>
                </a:highlight>
                <a:latin typeface="+mj-lt"/>
                <a:ea typeface="Calibri" panose="020F0502020204030204" pitchFamily="34" charset="0"/>
                <a:cs typeface="Times New Roman" panose="02020603050405020304" pitchFamily="18" charset="0"/>
              </a:rPr>
              <a:t>if it is intrinsically able to affect migrant workers</a:t>
            </a:r>
            <a:r>
              <a:rPr lang="en-GB" sz="2400" dirty="0">
                <a:latin typeface="+mj-lt"/>
                <a:ea typeface="Calibri" panose="020F0502020204030204" pitchFamily="34" charset="0"/>
                <a:cs typeface="Times New Roman" panose="02020603050405020304" pitchFamily="18" charset="0"/>
              </a:rPr>
              <a:t> more than national workers and if there is a consequent </a:t>
            </a:r>
            <a:r>
              <a:rPr lang="en-GB" sz="2400" dirty="0">
                <a:highlight>
                  <a:srgbClr val="FFFF00"/>
                </a:highlight>
                <a:latin typeface="+mj-lt"/>
                <a:ea typeface="Calibri" panose="020F0502020204030204" pitchFamily="34" charset="0"/>
                <a:cs typeface="Times New Roman" panose="02020603050405020304" pitchFamily="18" charset="0"/>
              </a:rPr>
              <a:t>risk that it will place the former at a particular disadvantage</a:t>
            </a:r>
            <a:r>
              <a:rPr lang="en-GB" sz="2400" dirty="0">
                <a:latin typeface="+mj-lt"/>
                <a:ea typeface="Calibri" panose="020F0502020204030204" pitchFamily="34" charset="0"/>
                <a:cs typeface="Times New Roman" panose="02020603050405020304" pitchFamily="18" charset="0"/>
              </a:rPr>
              <a:t>. </a:t>
            </a:r>
            <a:r>
              <a:rPr lang="en-GB" sz="2400" dirty="0">
                <a:highlight>
                  <a:srgbClr val="FFFF00"/>
                </a:highlight>
                <a:latin typeface="+mj-lt"/>
                <a:ea typeface="Calibri" panose="020F0502020204030204" pitchFamily="34" charset="0"/>
                <a:cs typeface="Times New Roman" panose="02020603050405020304" pitchFamily="18" charset="0"/>
              </a:rPr>
              <a:t>It is not necessary in this respect to find that the provision in question does in practice affect a substantially higher proportion of migrant workers</a:t>
            </a:r>
            <a:r>
              <a:rPr lang="en-GB" sz="2400" dirty="0">
                <a:latin typeface="+mj-lt"/>
                <a:ea typeface="Calibri" panose="020F0502020204030204" pitchFamily="34" charset="0"/>
                <a:cs typeface="Times New Roman" panose="02020603050405020304" pitchFamily="18" charset="0"/>
              </a:rPr>
              <a:t>. It is sufficient that it is liable to have such an effect’.</a:t>
            </a:r>
            <a:endParaRPr lang="en-AU" sz="2400" dirty="0">
              <a:latin typeface="+mj-lt"/>
              <a:ea typeface="Calibri" panose="020F0502020204030204" pitchFamily="34" charset="0"/>
              <a:cs typeface="Times New Roman" panose="02020603050405020304" pitchFamily="18" charset="0"/>
            </a:endParaRPr>
          </a:p>
        </p:txBody>
      </p:sp>
      <p:sp>
        <p:nvSpPr>
          <p:cNvPr id="4" name="Titel 1">
            <a:extLst>
              <a:ext uri="{FF2B5EF4-FFF2-40B4-BE49-F238E27FC236}">
                <a16:creationId xmlns:a16="http://schemas.microsoft.com/office/drawing/2014/main" id="{473DDC32-B5D5-4143-8BEE-E4E5F6D33589}"/>
              </a:ext>
            </a:extLst>
          </p:cNvPr>
          <p:cNvSpPr>
            <a:spLocks noGrp="1"/>
          </p:cNvSpPr>
          <p:nvPr>
            <p:ph type="title"/>
          </p:nvPr>
        </p:nvSpPr>
        <p:spPr>
          <a:xfrm>
            <a:off x="720000" y="274638"/>
            <a:ext cx="9095332" cy="934916"/>
          </a:xfrm>
        </p:spPr>
        <p:txBody>
          <a:bodyPr>
            <a:normAutofit fontScale="90000"/>
          </a:bodyPr>
          <a:lstStyle/>
          <a:p>
            <a:r>
              <a:rPr lang="en-GB" noProof="0" dirty="0"/>
              <a:t>Pathway 1</a:t>
            </a:r>
            <a:br>
              <a:rPr lang="en-GB" noProof="0" dirty="0"/>
            </a:br>
            <a:r>
              <a:rPr lang="en-GB" noProof="0" dirty="0"/>
              <a:t>Effective </a:t>
            </a:r>
            <a:r>
              <a:rPr lang="en-GB" dirty="0"/>
              <a:t>Non-Discrimination </a:t>
            </a:r>
            <a:r>
              <a:rPr lang="en-GB" noProof="0" dirty="0"/>
              <a:t>= Substantive</a:t>
            </a:r>
          </a:p>
        </p:txBody>
      </p:sp>
    </p:spTree>
    <p:extLst>
      <p:ext uri="{BB962C8B-B14F-4D97-AF65-F5344CB8AC3E}">
        <p14:creationId xmlns:p14="http://schemas.microsoft.com/office/powerpoint/2010/main" val="432384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E129B96D-3502-4B38-A521-5848A3A52276}"/>
              </a:ext>
            </a:extLst>
          </p:cNvPr>
          <p:cNvSpPr>
            <a:spLocks noGrp="1"/>
          </p:cNvSpPr>
          <p:nvPr>
            <p:ph idx="1"/>
          </p:nvPr>
        </p:nvSpPr>
        <p:spPr>
          <a:xfrm>
            <a:off x="720000" y="1518400"/>
            <a:ext cx="10800001" cy="5064962"/>
          </a:xfrm>
        </p:spPr>
        <p:txBody>
          <a:bodyPr>
            <a:noAutofit/>
          </a:bodyPr>
          <a:lstStyle/>
          <a:p>
            <a:pPr marL="0" indent="0" algn="just">
              <a:buNone/>
            </a:pPr>
            <a:r>
              <a:rPr lang="en-GB" sz="2400" b="1" noProof="0" dirty="0" err="1"/>
              <a:t>Feryn</a:t>
            </a:r>
            <a:r>
              <a:rPr lang="en-GB" sz="2400" noProof="0" dirty="0"/>
              <a:t> (C‑54/07) 2008 – </a:t>
            </a:r>
            <a:r>
              <a:rPr lang="en-GB" sz="2400" b="1" noProof="0" dirty="0"/>
              <a:t>Concept of direct discrimination</a:t>
            </a:r>
          </a:p>
          <a:p>
            <a:pPr algn="just"/>
            <a:r>
              <a:rPr lang="en-US" sz="2400" dirty="0">
                <a:highlight>
                  <a:srgbClr val="FFFF00"/>
                </a:highlight>
              </a:rPr>
              <a:t>The aim of (directive 2000/43),(…) is ‘to foster conditions for a socially inclusive </a:t>
            </a:r>
            <a:r>
              <a:rPr lang="en-US" sz="2400" dirty="0" err="1">
                <a:highlight>
                  <a:srgbClr val="FFFF00"/>
                </a:highlight>
              </a:rPr>
              <a:t>labour</a:t>
            </a:r>
            <a:r>
              <a:rPr lang="en-US" sz="2400" dirty="0">
                <a:highlight>
                  <a:srgbClr val="FFFF00"/>
                </a:highlight>
              </a:rPr>
              <a:t> market’</a:t>
            </a:r>
            <a:r>
              <a:rPr lang="en-US" sz="2400" dirty="0"/>
              <a:t>. </a:t>
            </a:r>
          </a:p>
          <a:p>
            <a:pPr algn="just"/>
            <a:r>
              <a:rPr lang="en-US" sz="2400" dirty="0"/>
              <a:t>The objective of fostering conditions for a socially inclusive </a:t>
            </a:r>
            <a:r>
              <a:rPr lang="en-US" sz="2400" dirty="0" err="1"/>
              <a:t>labour</a:t>
            </a:r>
            <a:r>
              <a:rPr lang="en-US" sz="2400" dirty="0"/>
              <a:t> market would be hard to achieve if the scope of Directive 2000/43 were to be limited to only those cases in which an unsuccessful candidate for a post, considering himself to be the victim of direct discrimination, brought legal proceedings against the employer.</a:t>
            </a:r>
          </a:p>
          <a:p>
            <a:pPr algn="just"/>
            <a:r>
              <a:rPr lang="en-US" sz="2400" dirty="0">
                <a:highlight>
                  <a:srgbClr val="FFFF00"/>
                </a:highlight>
              </a:rPr>
              <a:t>The fact that an employer declares publicly that it will not recruit employees of a certain ethnic or racial origin, something which is clearly likely to strongly dissuade certain candidates from submitting their candidature and, accordingly, to hinder their access to the </a:t>
            </a:r>
            <a:r>
              <a:rPr lang="en-US" sz="2400" dirty="0" err="1">
                <a:highlight>
                  <a:srgbClr val="FFFF00"/>
                </a:highlight>
              </a:rPr>
              <a:t>labour</a:t>
            </a:r>
            <a:r>
              <a:rPr lang="en-US" sz="2400" dirty="0">
                <a:highlight>
                  <a:srgbClr val="FFFF00"/>
                </a:highlight>
              </a:rPr>
              <a:t> market, constitutes direct discrimination</a:t>
            </a:r>
            <a:r>
              <a:rPr lang="en-US" sz="2400" dirty="0"/>
              <a:t> (…).</a:t>
            </a:r>
            <a:endParaRPr lang="en-GB" sz="2400" noProof="0" dirty="0"/>
          </a:p>
        </p:txBody>
      </p:sp>
      <p:sp>
        <p:nvSpPr>
          <p:cNvPr id="5" name="Titel 1">
            <a:extLst>
              <a:ext uri="{FF2B5EF4-FFF2-40B4-BE49-F238E27FC236}">
                <a16:creationId xmlns:a16="http://schemas.microsoft.com/office/drawing/2014/main" id="{473DDC32-B5D5-4143-8BEE-E4E5F6D33589}"/>
              </a:ext>
            </a:extLst>
          </p:cNvPr>
          <p:cNvSpPr>
            <a:spLocks noGrp="1"/>
          </p:cNvSpPr>
          <p:nvPr>
            <p:ph type="title"/>
          </p:nvPr>
        </p:nvSpPr>
        <p:spPr>
          <a:xfrm>
            <a:off x="720000" y="274638"/>
            <a:ext cx="9095332" cy="934916"/>
          </a:xfrm>
        </p:spPr>
        <p:txBody>
          <a:bodyPr>
            <a:normAutofit fontScale="90000"/>
          </a:bodyPr>
          <a:lstStyle/>
          <a:p>
            <a:r>
              <a:rPr lang="en-GB" noProof="0" dirty="0"/>
              <a:t>Pathway 1</a:t>
            </a:r>
            <a:br>
              <a:rPr lang="en-GB" noProof="0" dirty="0"/>
            </a:br>
            <a:r>
              <a:rPr lang="en-GB" noProof="0" dirty="0"/>
              <a:t>Effective </a:t>
            </a:r>
            <a:r>
              <a:rPr lang="en-GB" dirty="0"/>
              <a:t>Non-Discrimination </a:t>
            </a:r>
            <a:r>
              <a:rPr lang="en-GB" noProof="0" dirty="0"/>
              <a:t>= Substantive</a:t>
            </a:r>
          </a:p>
        </p:txBody>
      </p:sp>
    </p:spTree>
    <p:extLst>
      <p:ext uri="{BB962C8B-B14F-4D97-AF65-F5344CB8AC3E}">
        <p14:creationId xmlns:p14="http://schemas.microsoft.com/office/powerpoint/2010/main" val="324912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E129B96D-3502-4B38-A521-5848A3A52276}"/>
              </a:ext>
            </a:extLst>
          </p:cNvPr>
          <p:cNvSpPr>
            <a:spLocks noGrp="1"/>
          </p:cNvSpPr>
          <p:nvPr>
            <p:ph idx="1"/>
          </p:nvPr>
        </p:nvSpPr>
        <p:spPr>
          <a:xfrm>
            <a:off x="720000" y="1518400"/>
            <a:ext cx="10800001" cy="5064962"/>
          </a:xfrm>
        </p:spPr>
        <p:txBody>
          <a:bodyPr>
            <a:noAutofit/>
          </a:bodyPr>
          <a:lstStyle/>
          <a:p>
            <a:pPr marL="0" indent="0">
              <a:spcAft>
                <a:spcPts val="800"/>
              </a:spcAft>
              <a:buNone/>
            </a:pPr>
            <a:r>
              <a:rPr lang="en-GB" sz="2400" b="1" dirty="0">
                <a:latin typeface="+mj-lt"/>
                <a:ea typeface="Calibri" panose="020F0502020204030204" pitchFamily="34" charset="0"/>
                <a:cs typeface="Times New Roman" panose="02020603050405020304" pitchFamily="18" charset="0"/>
              </a:rPr>
              <a:t>Coleman</a:t>
            </a:r>
            <a:r>
              <a:rPr lang="en-GB" sz="2400" dirty="0">
                <a:latin typeface="+mj-lt"/>
                <a:ea typeface="Calibri" panose="020F0502020204030204" pitchFamily="34" charset="0"/>
                <a:cs typeface="Times New Roman" panose="02020603050405020304" pitchFamily="18" charset="0"/>
              </a:rPr>
              <a:t> (C-303/06) 2008 – </a:t>
            </a:r>
            <a:r>
              <a:rPr lang="en-GB" sz="2400" b="1" dirty="0">
                <a:latin typeface="+mj-lt"/>
                <a:ea typeface="Calibri" panose="020F0502020204030204" pitchFamily="34" charset="0"/>
                <a:cs typeface="Times New Roman" panose="02020603050405020304" pitchFamily="18" charset="0"/>
              </a:rPr>
              <a:t>Concept of direct discrimination</a:t>
            </a:r>
            <a:endParaRPr lang="en-AU" sz="2400" dirty="0">
              <a:latin typeface="+mj-lt"/>
              <a:ea typeface="Calibri" panose="020F0502020204030204" pitchFamily="34" charset="0"/>
              <a:cs typeface="Times New Roman" panose="02020603050405020304" pitchFamily="18" charset="0"/>
            </a:endParaRPr>
          </a:p>
          <a:p>
            <a:pPr algn="just">
              <a:spcAft>
                <a:spcPts val="800"/>
              </a:spcAft>
            </a:pPr>
            <a:r>
              <a:rPr lang="en-AU" sz="2400" dirty="0">
                <a:ea typeface="Calibri" panose="020F0502020204030204" pitchFamily="34" charset="0"/>
                <a:cs typeface="Times New Roman" panose="02020603050405020304" pitchFamily="18" charset="0"/>
              </a:rPr>
              <a:t>‘(…) Directive 2000/78 (…) seeks to lay down, as regards employment and occupation, a general framework for combating discrimination (…) – including, in particular, disability – with a view to putting into effect in the Member States the principle of equal treatment. </a:t>
            </a:r>
            <a:r>
              <a:rPr lang="en-AU" sz="2400" dirty="0">
                <a:highlight>
                  <a:srgbClr val="FFFF00"/>
                </a:highlight>
                <a:ea typeface="Calibri" panose="020F0502020204030204" pitchFamily="34" charset="0"/>
                <a:cs typeface="Times New Roman" panose="02020603050405020304" pitchFamily="18" charset="0"/>
              </a:rPr>
              <a:t>It (…) also has the objective of creating within the Community a level playing field as regards equality in employment and occupation.</a:t>
            </a:r>
            <a:endParaRPr lang="en-AU" sz="2400" dirty="0">
              <a:ea typeface="Calibri" panose="020F0502020204030204" pitchFamily="34" charset="0"/>
              <a:cs typeface="Times New Roman" panose="02020603050405020304" pitchFamily="18" charset="0"/>
            </a:endParaRPr>
          </a:p>
          <a:p>
            <a:pPr algn="just">
              <a:spcAft>
                <a:spcPts val="800"/>
              </a:spcAft>
            </a:pPr>
            <a:r>
              <a:rPr lang="en-AU" sz="2400" dirty="0">
                <a:ea typeface="Calibri" panose="020F0502020204030204" pitchFamily="34" charset="0"/>
                <a:cs typeface="Times New Roman" panose="02020603050405020304" pitchFamily="18" charset="0"/>
              </a:rPr>
              <a:t>(…) </a:t>
            </a:r>
            <a:r>
              <a:rPr lang="en-AU" sz="2400" dirty="0">
                <a:highlight>
                  <a:srgbClr val="FFFF00"/>
                </a:highlight>
                <a:ea typeface="Calibri" panose="020F0502020204030204" pitchFamily="34" charset="0"/>
                <a:cs typeface="Times New Roman" panose="02020603050405020304" pitchFamily="18" charset="0"/>
              </a:rPr>
              <a:t>those objectives, (…) would be undermined if an employee (…) cannot rely on the prohibition of direct discrimination</a:t>
            </a:r>
            <a:r>
              <a:rPr lang="en-AU" sz="2400" dirty="0">
                <a:ea typeface="Calibri" panose="020F0502020204030204" pitchFamily="34" charset="0"/>
                <a:cs typeface="Times New Roman" panose="02020603050405020304" pitchFamily="18" charset="0"/>
              </a:rPr>
              <a:t> laid down by Article 2(2)(a) of that directive where it has been established that he has been treated less favourably than another employee is, has been or would be treated in a comparable situation, on the grounds of his child’s disability, and this is the case even though that employee is not himself disabled.</a:t>
            </a:r>
            <a:endParaRPr lang="en-AU" sz="2400" dirty="0">
              <a:effectLst/>
              <a:ea typeface="Calibri" panose="020F0502020204030204" pitchFamily="34" charset="0"/>
              <a:cs typeface="Times New Roman" panose="02020603050405020304" pitchFamily="18" charset="0"/>
            </a:endParaRPr>
          </a:p>
        </p:txBody>
      </p:sp>
      <p:sp>
        <p:nvSpPr>
          <p:cNvPr id="5" name="Titel 1">
            <a:extLst>
              <a:ext uri="{FF2B5EF4-FFF2-40B4-BE49-F238E27FC236}">
                <a16:creationId xmlns:a16="http://schemas.microsoft.com/office/drawing/2014/main" id="{473DDC32-B5D5-4143-8BEE-E4E5F6D33589}"/>
              </a:ext>
            </a:extLst>
          </p:cNvPr>
          <p:cNvSpPr>
            <a:spLocks noGrp="1"/>
          </p:cNvSpPr>
          <p:nvPr>
            <p:ph type="title"/>
          </p:nvPr>
        </p:nvSpPr>
        <p:spPr>
          <a:xfrm>
            <a:off x="720000" y="274638"/>
            <a:ext cx="9095332" cy="934916"/>
          </a:xfrm>
        </p:spPr>
        <p:txBody>
          <a:bodyPr>
            <a:normAutofit fontScale="90000"/>
          </a:bodyPr>
          <a:lstStyle/>
          <a:p>
            <a:r>
              <a:rPr lang="en-GB" noProof="0" dirty="0"/>
              <a:t>Pathway 1</a:t>
            </a:r>
            <a:br>
              <a:rPr lang="en-GB" noProof="0" dirty="0"/>
            </a:br>
            <a:r>
              <a:rPr lang="en-GB" noProof="0" dirty="0"/>
              <a:t>Effective </a:t>
            </a:r>
            <a:r>
              <a:rPr lang="en-GB" dirty="0"/>
              <a:t>Non-Discrimination </a:t>
            </a:r>
            <a:r>
              <a:rPr lang="en-GB" noProof="0" dirty="0"/>
              <a:t>= Substantive</a:t>
            </a:r>
          </a:p>
        </p:txBody>
      </p:sp>
    </p:spTree>
    <p:extLst>
      <p:ext uri="{BB962C8B-B14F-4D97-AF65-F5344CB8AC3E}">
        <p14:creationId xmlns:p14="http://schemas.microsoft.com/office/powerpoint/2010/main" val="217460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4A54B8-E6FE-450A-9F9C-448B1B869035}"/>
              </a:ext>
            </a:extLst>
          </p:cNvPr>
          <p:cNvSpPr>
            <a:spLocks noGrp="1"/>
          </p:cNvSpPr>
          <p:nvPr>
            <p:ph type="title"/>
          </p:nvPr>
        </p:nvSpPr>
        <p:spPr>
          <a:xfrm>
            <a:off x="720000" y="274637"/>
            <a:ext cx="8769440" cy="1021599"/>
          </a:xfrm>
        </p:spPr>
        <p:txBody>
          <a:bodyPr>
            <a:normAutofit/>
          </a:bodyPr>
          <a:lstStyle/>
          <a:p>
            <a:r>
              <a:rPr lang="en-GB" noProof="0" dirty="0"/>
              <a:t>Pathway 2</a:t>
            </a:r>
            <a:br>
              <a:rPr lang="en-GB" noProof="0" dirty="0"/>
            </a:br>
            <a:r>
              <a:rPr lang="en-GB" noProof="0" dirty="0"/>
              <a:t>Effective PA Equality Rights = Substantive</a:t>
            </a:r>
          </a:p>
        </p:txBody>
      </p:sp>
      <p:sp>
        <p:nvSpPr>
          <p:cNvPr id="3" name="Tijdelijke aanduiding voor inhoud 2">
            <a:extLst>
              <a:ext uri="{FF2B5EF4-FFF2-40B4-BE49-F238E27FC236}">
                <a16:creationId xmlns:a16="http://schemas.microsoft.com/office/drawing/2014/main" id="{E129B96D-3502-4B38-A521-5848A3A52276}"/>
              </a:ext>
            </a:extLst>
          </p:cNvPr>
          <p:cNvSpPr>
            <a:spLocks noGrp="1"/>
          </p:cNvSpPr>
          <p:nvPr>
            <p:ph idx="1"/>
          </p:nvPr>
        </p:nvSpPr>
        <p:spPr>
          <a:xfrm>
            <a:off x="720000" y="1620000"/>
            <a:ext cx="10800001" cy="4857000"/>
          </a:xfrm>
        </p:spPr>
        <p:txBody>
          <a:bodyPr>
            <a:noAutofit/>
          </a:bodyPr>
          <a:lstStyle/>
          <a:p>
            <a:pPr marL="0" indent="0" algn="just">
              <a:buNone/>
            </a:pPr>
            <a:r>
              <a:rPr lang="en-GB" sz="2400" b="1" dirty="0"/>
              <a:t>Ursula Sass</a:t>
            </a:r>
            <a:r>
              <a:rPr lang="en-GB" sz="2400" dirty="0"/>
              <a:t> (C-284/02)</a:t>
            </a:r>
            <a:r>
              <a:rPr lang="en-GB" sz="2400" noProof="0" dirty="0"/>
              <a:t> 2004 – </a:t>
            </a:r>
            <a:r>
              <a:rPr lang="en-GB" sz="2400" b="1" noProof="0" dirty="0"/>
              <a:t>Pregnancy related rights</a:t>
            </a:r>
          </a:p>
          <a:p>
            <a:pPr algn="just"/>
            <a:r>
              <a:rPr lang="en-US" sz="2400" dirty="0"/>
              <a:t>Having regard to the principle of equal treatment, (…) the directive </a:t>
            </a:r>
            <a:r>
              <a:rPr lang="en-US" sz="2400" dirty="0">
                <a:highlight>
                  <a:srgbClr val="FFFF00"/>
                </a:highlight>
              </a:rPr>
              <a:t>allows national provisions which guarantee women specific rights on account of pregnancy and maternity</a:t>
            </a:r>
            <a:r>
              <a:rPr lang="en-US" sz="2400" dirty="0"/>
              <a:t>. (…)</a:t>
            </a:r>
          </a:p>
          <a:p>
            <a:pPr algn="just"/>
            <a:endParaRPr lang="en-US" sz="2400" dirty="0"/>
          </a:p>
          <a:p>
            <a:pPr algn="just"/>
            <a:r>
              <a:rPr lang="en-US" sz="2400" dirty="0"/>
              <a:t>the exercise of rights granted to a woman under that Article cannot be made subject to </a:t>
            </a:r>
            <a:r>
              <a:rPr lang="en-US" sz="2400" dirty="0" err="1"/>
              <a:t>unfavourable</a:t>
            </a:r>
            <a:r>
              <a:rPr lang="en-US" sz="2400" dirty="0"/>
              <a:t> treatment regarding conditions to be fulfilled in order for her to attain a higher grade in the professional hierarchy. </a:t>
            </a:r>
            <a:r>
              <a:rPr lang="en-US" sz="2400" dirty="0">
                <a:highlight>
                  <a:srgbClr val="FFFF00"/>
                </a:highlight>
              </a:rPr>
              <a:t>From that point of view, (the directive) is intended to bring about equality in substance rather than in form</a:t>
            </a:r>
            <a:r>
              <a:rPr lang="en-US" sz="2400" dirty="0"/>
              <a:t>.</a:t>
            </a:r>
          </a:p>
          <a:p>
            <a:pPr algn="just"/>
            <a:endParaRPr lang="en-GB" sz="2400" noProof="0" dirty="0"/>
          </a:p>
          <a:p>
            <a:pPr algn="just"/>
            <a:endParaRPr lang="en-GB" sz="2400" noProof="0" dirty="0"/>
          </a:p>
        </p:txBody>
      </p:sp>
    </p:spTree>
    <p:extLst>
      <p:ext uri="{BB962C8B-B14F-4D97-AF65-F5344CB8AC3E}">
        <p14:creationId xmlns:p14="http://schemas.microsoft.com/office/powerpoint/2010/main" val="1178392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C UNI BASIC_Round 1 Draft for feedback">
  <a:themeElements>
    <a:clrScheme name="MQU Colours">
      <a:dk1>
        <a:sysClr val="windowText" lastClr="000000"/>
      </a:dk1>
      <a:lt1>
        <a:sysClr val="window" lastClr="FFFFFF"/>
      </a:lt1>
      <a:dk2>
        <a:srgbClr val="D6D2C4"/>
      </a:dk2>
      <a:lt2>
        <a:srgbClr val="E6E4DC"/>
      </a:lt2>
      <a:accent1>
        <a:srgbClr val="A6192E"/>
      </a:accent1>
      <a:accent2>
        <a:srgbClr val="76232F"/>
      </a:accent2>
      <a:accent3>
        <a:srgbClr val="D6001C"/>
      </a:accent3>
      <a:accent4>
        <a:srgbClr val="C6007E"/>
      </a:accent4>
      <a:accent5>
        <a:srgbClr val="80225F"/>
      </a:accent5>
      <a:accent6>
        <a:srgbClr val="373A36"/>
      </a:accent6>
      <a:hlink>
        <a:srgbClr val="A6192E"/>
      </a:hlink>
      <a:folHlink>
        <a:srgbClr val="954F72"/>
      </a:folHlink>
    </a:clrScheme>
    <a:fontScheme name="MQU">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7 MU Widescreen Templates v6" id="{8FD68928-20F0-40FC-B7A3-36F9C6F475B2}" vid="{C4B169D2-345F-4689-ABD4-08FC98E159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 16x9 Template _2016</Template>
  <TotalTime>831</TotalTime>
  <Words>1720</Words>
  <Application>Microsoft Office PowerPoint</Application>
  <PresentationFormat>Widescreen</PresentationFormat>
  <Paragraphs>85</Paragraphs>
  <Slides>15</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Georgia</vt:lpstr>
      <vt:lpstr>Wingdings</vt:lpstr>
      <vt:lpstr>Wingdings 2</vt:lpstr>
      <vt:lpstr>MAC UNI BASIC_Round 1 Draft for feedback</vt:lpstr>
      <vt:lpstr>Positive Action beyond the Gender Acquis</vt:lpstr>
      <vt:lpstr>CJEU &amp; Discrimination </vt:lpstr>
      <vt:lpstr>Positive Action/Discrimination = Exception</vt:lpstr>
      <vt:lpstr>The Acquis</vt:lpstr>
      <vt:lpstr>Pathway 1 Effective Non-Discrimination = Substantive</vt:lpstr>
      <vt:lpstr>Pathway 1 Effective Non-Discrimination = Substantive</vt:lpstr>
      <vt:lpstr>Pathway 1 Effective Non-Discrimination = Substantive</vt:lpstr>
      <vt:lpstr>Pathway 1 Effective Non-Discrimination = Substantive</vt:lpstr>
      <vt:lpstr>Pathway 2 Effective PA Equality Rights = Substantive</vt:lpstr>
      <vt:lpstr>Pathway 2 Effective PA Equality Rights = Substantive</vt:lpstr>
      <vt:lpstr>Pathway 3 Implicit PA Accommodation Duty</vt:lpstr>
      <vt:lpstr>Pathway 3 Implicit PA Accommodation Duty</vt:lpstr>
      <vt:lpstr>Pathway 4 Substantive PA = Generous</vt:lpstr>
      <vt:lpstr>In Conclusion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Marc De Vos</dc:creator>
  <cp:lastModifiedBy>Ivette Groenendijk</cp:lastModifiedBy>
  <cp:revision>67</cp:revision>
  <cp:lastPrinted>2019-11-25T11:05:52Z</cp:lastPrinted>
  <dcterms:created xsi:type="dcterms:W3CDTF">2018-10-22T22:25:27Z</dcterms:created>
  <dcterms:modified xsi:type="dcterms:W3CDTF">2019-11-25T11:13:47Z</dcterms:modified>
</cp:coreProperties>
</file>