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5"/>
  </p:notesMasterIdLst>
  <p:handoutMasterIdLst>
    <p:handoutMasterId r:id="rId16"/>
  </p:handoutMasterIdLst>
  <p:sldIdLst>
    <p:sldId id="256" r:id="rId2"/>
    <p:sldId id="268" r:id="rId3"/>
    <p:sldId id="258" r:id="rId4"/>
    <p:sldId id="257" r:id="rId5"/>
    <p:sldId id="259" r:id="rId6"/>
    <p:sldId id="262" r:id="rId7"/>
    <p:sldId id="263" r:id="rId8"/>
    <p:sldId id="260" r:id="rId9"/>
    <p:sldId id="264" r:id="rId10"/>
    <p:sldId id="261" r:id="rId11"/>
    <p:sldId id="265" r:id="rId12"/>
    <p:sldId id="266" r:id="rId13"/>
    <p:sldId id="267" r:id="rId14"/>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1"/>
  </p:normalViewPr>
  <p:slideViewPr>
    <p:cSldViewPr snapToGrid="0" snapToObjects="1">
      <p:cViewPr varScale="1">
        <p:scale>
          <a:sx n="104" d="100"/>
          <a:sy n="104" d="100"/>
        </p:scale>
        <p:origin x="7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099915B-AE21-4072-875A-A8811DEF0413}"/>
              </a:ext>
            </a:extLst>
          </p:cNvPr>
          <p:cNvSpPr>
            <a:spLocks noGrp="1"/>
          </p:cNvSpPr>
          <p:nvPr>
            <p:ph type="hdr" sz="quarter"/>
          </p:nvPr>
        </p:nvSpPr>
        <p:spPr>
          <a:xfrm>
            <a:off x="0" y="0"/>
            <a:ext cx="2890665" cy="498008"/>
          </a:xfrm>
          <a:prstGeom prst="rect">
            <a:avLst/>
          </a:prstGeom>
        </p:spPr>
        <p:txBody>
          <a:bodyPr vert="horz" lIns="91440" tIns="45720" rIns="91440" bIns="45720" rtlCol="0"/>
          <a:lstStyle>
            <a:lvl1pPr algn="l">
              <a:defRPr sz="1200"/>
            </a:lvl1pPr>
          </a:lstStyle>
          <a:p>
            <a:endParaRPr lang="en-NL"/>
          </a:p>
        </p:txBody>
      </p:sp>
      <p:sp>
        <p:nvSpPr>
          <p:cNvPr id="3" name="Date Placeholder 2">
            <a:extLst>
              <a:ext uri="{FF2B5EF4-FFF2-40B4-BE49-F238E27FC236}">
                <a16:creationId xmlns:a16="http://schemas.microsoft.com/office/drawing/2014/main" id="{E7755D72-395D-4A83-861E-5E856E669074}"/>
              </a:ext>
            </a:extLst>
          </p:cNvPr>
          <p:cNvSpPr>
            <a:spLocks noGrp="1"/>
          </p:cNvSpPr>
          <p:nvPr>
            <p:ph type="dt" sz="quarter" idx="1"/>
          </p:nvPr>
        </p:nvSpPr>
        <p:spPr>
          <a:xfrm>
            <a:off x="3776866" y="0"/>
            <a:ext cx="2890665" cy="498008"/>
          </a:xfrm>
          <a:prstGeom prst="rect">
            <a:avLst/>
          </a:prstGeom>
        </p:spPr>
        <p:txBody>
          <a:bodyPr vert="horz" lIns="91440" tIns="45720" rIns="91440" bIns="45720" rtlCol="0"/>
          <a:lstStyle>
            <a:lvl1pPr algn="r">
              <a:defRPr sz="1200"/>
            </a:lvl1pPr>
          </a:lstStyle>
          <a:p>
            <a:endParaRPr lang="en-NL"/>
          </a:p>
        </p:txBody>
      </p:sp>
      <p:sp>
        <p:nvSpPr>
          <p:cNvPr id="4" name="Footer Placeholder 3">
            <a:extLst>
              <a:ext uri="{FF2B5EF4-FFF2-40B4-BE49-F238E27FC236}">
                <a16:creationId xmlns:a16="http://schemas.microsoft.com/office/drawing/2014/main" id="{BF68F2B7-9C87-42D1-BB14-19A90773EC30}"/>
              </a:ext>
            </a:extLst>
          </p:cNvPr>
          <p:cNvSpPr>
            <a:spLocks noGrp="1"/>
          </p:cNvSpPr>
          <p:nvPr>
            <p:ph type="ftr" sz="quarter" idx="2"/>
          </p:nvPr>
        </p:nvSpPr>
        <p:spPr>
          <a:xfrm>
            <a:off x="0" y="9428630"/>
            <a:ext cx="2890665" cy="498008"/>
          </a:xfrm>
          <a:prstGeom prst="rect">
            <a:avLst/>
          </a:prstGeom>
        </p:spPr>
        <p:txBody>
          <a:bodyPr vert="horz" lIns="91440" tIns="45720" rIns="91440" bIns="45720" rtlCol="0" anchor="b"/>
          <a:lstStyle>
            <a:lvl1pPr algn="l">
              <a:defRPr sz="1200"/>
            </a:lvl1pPr>
          </a:lstStyle>
          <a:p>
            <a:endParaRPr lang="en-NL"/>
          </a:p>
        </p:txBody>
      </p:sp>
      <p:sp>
        <p:nvSpPr>
          <p:cNvPr id="5" name="Slide Number Placeholder 4">
            <a:extLst>
              <a:ext uri="{FF2B5EF4-FFF2-40B4-BE49-F238E27FC236}">
                <a16:creationId xmlns:a16="http://schemas.microsoft.com/office/drawing/2014/main" id="{A69971EE-9376-42DD-92BB-46485A3F3666}"/>
              </a:ext>
            </a:extLst>
          </p:cNvPr>
          <p:cNvSpPr>
            <a:spLocks noGrp="1"/>
          </p:cNvSpPr>
          <p:nvPr>
            <p:ph type="sldNum" sz="quarter" idx="3"/>
          </p:nvPr>
        </p:nvSpPr>
        <p:spPr>
          <a:xfrm>
            <a:off x="3776866" y="9428630"/>
            <a:ext cx="2890665" cy="498008"/>
          </a:xfrm>
          <a:prstGeom prst="rect">
            <a:avLst/>
          </a:prstGeom>
        </p:spPr>
        <p:txBody>
          <a:bodyPr vert="horz" lIns="91440" tIns="45720" rIns="91440" bIns="45720" rtlCol="0" anchor="b"/>
          <a:lstStyle>
            <a:lvl1pPr algn="r">
              <a:defRPr sz="1200"/>
            </a:lvl1pPr>
          </a:lstStyle>
          <a:p>
            <a:fld id="{1E56C586-38E2-4B5F-BBDD-FC573C9C09AB}" type="slidenum">
              <a:rPr lang="en-NL" smtClean="0"/>
              <a:t>‹#›</a:t>
            </a:fld>
            <a:endParaRPr lang="en-NL"/>
          </a:p>
        </p:txBody>
      </p:sp>
    </p:spTree>
    <p:extLst>
      <p:ext uri="{BB962C8B-B14F-4D97-AF65-F5344CB8AC3E}">
        <p14:creationId xmlns:p14="http://schemas.microsoft.com/office/powerpoint/2010/main" val="82338199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65" cy="49800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776866" y="0"/>
            <a:ext cx="2890665" cy="498008"/>
          </a:xfrm>
          <a:prstGeom prst="rect">
            <a:avLst/>
          </a:prstGeom>
        </p:spPr>
        <p:txBody>
          <a:bodyPr vert="horz" lIns="91440" tIns="45720" rIns="91440" bIns="45720" rtlCol="0"/>
          <a:lstStyle>
            <a:lvl1pPr algn="r">
              <a:defRPr sz="1200"/>
            </a:lvl1pPr>
          </a:lstStyle>
          <a:p>
            <a:endParaRPr lang="en-NL"/>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66598" y="4777365"/>
            <a:ext cx="5335893" cy="390904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6" name="Footer Placeholder 5"/>
          <p:cNvSpPr>
            <a:spLocks noGrp="1"/>
          </p:cNvSpPr>
          <p:nvPr>
            <p:ph type="ftr" sz="quarter" idx="4"/>
          </p:nvPr>
        </p:nvSpPr>
        <p:spPr>
          <a:xfrm>
            <a:off x="0" y="9428630"/>
            <a:ext cx="2890665" cy="498008"/>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776866" y="9428630"/>
            <a:ext cx="2890665" cy="498008"/>
          </a:xfrm>
          <a:prstGeom prst="rect">
            <a:avLst/>
          </a:prstGeom>
        </p:spPr>
        <p:txBody>
          <a:bodyPr vert="horz" lIns="91440" tIns="45720" rIns="91440" bIns="45720" rtlCol="0" anchor="b"/>
          <a:lstStyle>
            <a:lvl1pPr algn="r">
              <a:defRPr sz="1200"/>
            </a:lvl1pPr>
          </a:lstStyle>
          <a:p>
            <a:fld id="{978BE461-030B-4856-ADD5-85B2AA393E24}" type="slidenum">
              <a:rPr lang="en-NL" smtClean="0"/>
              <a:t>‹#›</a:t>
            </a:fld>
            <a:endParaRPr lang="en-NL"/>
          </a:p>
        </p:txBody>
      </p:sp>
    </p:spTree>
    <p:extLst>
      <p:ext uri="{BB962C8B-B14F-4D97-AF65-F5344CB8AC3E}">
        <p14:creationId xmlns:p14="http://schemas.microsoft.com/office/powerpoint/2010/main" val="2486071066"/>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2BFEF8E2-A4A9-4CE2-B56A-096D87E81FF4}" type="datetime1">
              <a:rPr lang="en-US" smtClean="0"/>
              <a:t>11/20/2019</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1064545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8982DC6-E470-44D9-8D0D-490B35FB5792}" type="datetime1">
              <a:rPr lang="en-US" smtClean="0"/>
              <a:t>11/20/2019</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3740312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E23D00E8-3C69-40CC-BBB2-83768D574293}" type="datetime1">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1343175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3EEA4A9F-163E-402C-AF62-FFEC4D873FBD}" type="datetime1">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1084096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05A1130-7A3E-43BA-8B2F-8F3ACB78D7E2}" type="datetime1">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6194578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03252E90-B43E-435A-9953-DE55EAABD8CF}" type="datetime1">
              <a:rPr lang="en-US" smtClean="0"/>
              <a:t>11/20/2019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30448658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A89BFBA-ABEE-47CE-8D50-5CB816D0ACE4}" type="datetime1">
              <a:rPr lang="en-US" smtClean="0"/>
              <a:t>11/20/2019</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16111515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A55B0EF5-0371-45DE-94F3-120A06F0FBCE}" type="datetime1">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13823000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7E0BF504-6903-4E04-B9EA-FA7CB7DD1297}" type="datetime1">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1061699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A37F9A-43B9-4CFF-AFC9-A06D35D1292C}" type="datetime1">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973089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57E161-C1B7-4F0B-944E-B825D926FDA1}" type="datetime1">
              <a:rPr lang="en-US" smtClean="0"/>
              <a:t>11/20/2019</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1408560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7E43DDC-A66B-4EF2-B65C-118093A0DD2A}" type="datetime1">
              <a:rPr lang="en-US" smtClean="0"/>
              <a:t>11/20/2019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2388203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66B4FDB-193B-46CE-884F-2029A0CEA3BC}" type="datetime1">
              <a:rPr lang="en-US" smtClean="0"/>
              <a:t>11/20/2019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1709462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FD4BE84-261E-4E80-8707-5F36D4AB59F7}" type="datetime1">
              <a:rPr lang="en-US" smtClean="0"/>
              <a:t>11/20/2019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665152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F98E20-2B66-4638-B31C-EB9BBC6C2E64}" type="datetime1">
              <a:rPr lang="en-US" smtClean="0"/>
              <a:t>11/20/2019</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1653547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DBF979B-BFC7-4D37-A000-451092AF6536}" type="datetime1">
              <a:rPr lang="en-US" smtClean="0"/>
              <a:t>11/20/2019</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1353416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2BCE96D-12FA-42B4-8875-881EC95D3550}" type="datetime1">
              <a:rPr lang="en-US" smtClean="0"/>
              <a:t>11/20/2019</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474793-F879-834E-901B-032ECE8FB5FD}" type="slidenum">
              <a:rPr lang="en-US" smtClean="0"/>
              <a:t>‹#›</a:t>
            </a:fld>
            <a:endParaRPr lang="en-US"/>
          </a:p>
        </p:txBody>
      </p:sp>
    </p:spTree>
    <p:extLst>
      <p:ext uri="{BB962C8B-B14F-4D97-AF65-F5344CB8AC3E}">
        <p14:creationId xmlns:p14="http://schemas.microsoft.com/office/powerpoint/2010/main" val="3989023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8B36591-74F6-4A3D-A058-F21E641BFF98}" type="datetime1">
              <a:rPr lang="en-US" smtClean="0"/>
              <a:t>11/20/2019</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B9474793-F879-834E-901B-032ECE8FB5FD}" type="slidenum">
              <a:rPr lang="en-US" smtClean="0"/>
              <a:t>‹#›</a:t>
            </a:fld>
            <a:endParaRPr lang="en-US"/>
          </a:p>
        </p:txBody>
      </p:sp>
    </p:spTree>
    <p:extLst>
      <p:ext uri="{BB962C8B-B14F-4D97-AF65-F5344CB8AC3E}">
        <p14:creationId xmlns:p14="http://schemas.microsoft.com/office/powerpoint/2010/main" val="18489830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940A1-05B6-9641-96AD-88AA7951EB69}"/>
              </a:ext>
            </a:extLst>
          </p:cNvPr>
          <p:cNvSpPr>
            <a:spLocks noGrp="1"/>
          </p:cNvSpPr>
          <p:nvPr>
            <p:ph type="ctrTitle"/>
          </p:nvPr>
        </p:nvSpPr>
        <p:spPr/>
        <p:txBody>
          <a:bodyPr>
            <a:normAutofit fontScale="90000"/>
          </a:bodyPr>
          <a:lstStyle/>
          <a:p>
            <a:br>
              <a:rPr lang="en-GB" b="1" dirty="0"/>
            </a:br>
            <a:br>
              <a:rPr lang="en-GB" b="1" dirty="0"/>
            </a:br>
            <a:br>
              <a:rPr lang="en-GB" b="1" dirty="0"/>
            </a:br>
            <a:br>
              <a:rPr lang="en-GB" b="1" dirty="0"/>
            </a:br>
            <a:br>
              <a:rPr lang="en-GB" b="1" dirty="0"/>
            </a:br>
            <a:br>
              <a:rPr lang="en-GB" b="1" dirty="0"/>
            </a:br>
            <a:r>
              <a:rPr lang="en-GB" b="1" dirty="0"/>
              <a:t>Gender-based positive action in employment in Europe</a:t>
            </a:r>
            <a:endParaRPr lang="en-US" dirty="0"/>
          </a:p>
        </p:txBody>
      </p:sp>
      <p:sp>
        <p:nvSpPr>
          <p:cNvPr id="3" name="Subtitle 2">
            <a:extLst>
              <a:ext uri="{FF2B5EF4-FFF2-40B4-BE49-F238E27FC236}">
                <a16:creationId xmlns:a16="http://schemas.microsoft.com/office/drawing/2014/main" id="{F0B3553C-2EAE-FA48-A348-1F7DDD958870}"/>
              </a:ext>
            </a:extLst>
          </p:cNvPr>
          <p:cNvSpPr>
            <a:spLocks noGrp="1"/>
          </p:cNvSpPr>
          <p:nvPr>
            <p:ph type="subTitle" idx="1"/>
          </p:nvPr>
        </p:nvSpPr>
        <p:spPr/>
        <p:txBody>
          <a:bodyPr>
            <a:normAutofit fontScale="40000" lnSpcReduction="20000"/>
          </a:bodyPr>
          <a:lstStyle/>
          <a:p>
            <a:endParaRPr lang="en-GB" b="1" dirty="0"/>
          </a:p>
          <a:p>
            <a:r>
              <a:rPr lang="en-GB" b="1" dirty="0"/>
              <a:t>A comparative analysis of legal and policy approaches in the EU and EEA</a:t>
            </a:r>
          </a:p>
          <a:p>
            <a:endParaRPr lang="en-GB" b="1" dirty="0"/>
          </a:p>
          <a:p>
            <a:r>
              <a:rPr lang="en-GB" b="1" dirty="0"/>
              <a:t>Christopher McCrudden</a:t>
            </a:r>
            <a:endParaRPr lang="en-US" dirty="0"/>
          </a:p>
        </p:txBody>
      </p:sp>
    </p:spTree>
    <p:extLst>
      <p:ext uri="{BB962C8B-B14F-4D97-AF65-F5344CB8AC3E}">
        <p14:creationId xmlns:p14="http://schemas.microsoft.com/office/powerpoint/2010/main" val="3940651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2D31A-9BAE-8244-B6C7-73BBE8E6418C}"/>
              </a:ext>
            </a:extLst>
          </p:cNvPr>
          <p:cNvSpPr>
            <a:spLocks noGrp="1"/>
          </p:cNvSpPr>
          <p:nvPr>
            <p:ph type="title"/>
          </p:nvPr>
        </p:nvSpPr>
        <p:spPr/>
        <p:txBody>
          <a:bodyPr/>
          <a:lstStyle/>
          <a:p>
            <a:r>
              <a:rPr lang="en-US" dirty="0"/>
              <a:t>A European model of positive action? A 12 point plan</a:t>
            </a:r>
          </a:p>
        </p:txBody>
      </p:sp>
      <p:sp>
        <p:nvSpPr>
          <p:cNvPr id="3" name="Content Placeholder 2">
            <a:extLst>
              <a:ext uri="{FF2B5EF4-FFF2-40B4-BE49-F238E27FC236}">
                <a16:creationId xmlns:a16="http://schemas.microsoft.com/office/drawing/2014/main" id="{622FC823-6847-A349-B7FB-9580A12461C9}"/>
              </a:ext>
            </a:extLst>
          </p:cNvPr>
          <p:cNvSpPr>
            <a:spLocks noGrp="1"/>
          </p:cNvSpPr>
          <p:nvPr>
            <p:ph idx="1"/>
          </p:nvPr>
        </p:nvSpPr>
        <p:spPr/>
        <p:txBody>
          <a:bodyPr>
            <a:normAutofit fontScale="85000" lnSpcReduction="20000"/>
          </a:bodyPr>
          <a:lstStyle/>
          <a:p>
            <a:endParaRPr lang="en-GB" sz="3600" dirty="0"/>
          </a:p>
          <a:p>
            <a:r>
              <a:rPr lang="en-GB" sz="3600" dirty="0"/>
              <a:t>Clarify the objectives positive action is intended to achieve. </a:t>
            </a:r>
          </a:p>
          <a:p>
            <a:r>
              <a:rPr lang="en-GB" sz="3600" dirty="0"/>
              <a:t>Introduce positive obligations. </a:t>
            </a:r>
          </a:p>
          <a:p>
            <a:r>
              <a:rPr lang="en-GB" sz="3600" dirty="0"/>
              <a:t>Be specific. </a:t>
            </a:r>
          </a:p>
          <a:p>
            <a:r>
              <a:rPr lang="en-GB" sz="3600" dirty="0"/>
              <a:t>Use the full range of positive action measures available. </a:t>
            </a:r>
          </a:p>
          <a:p>
            <a:endParaRPr lang="en-US" dirty="0"/>
          </a:p>
        </p:txBody>
      </p:sp>
    </p:spTree>
    <p:extLst>
      <p:ext uri="{BB962C8B-B14F-4D97-AF65-F5344CB8AC3E}">
        <p14:creationId xmlns:p14="http://schemas.microsoft.com/office/powerpoint/2010/main" val="668023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2D31A-9BAE-8244-B6C7-73BBE8E6418C}"/>
              </a:ext>
            </a:extLst>
          </p:cNvPr>
          <p:cNvSpPr>
            <a:spLocks noGrp="1"/>
          </p:cNvSpPr>
          <p:nvPr>
            <p:ph type="title"/>
          </p:nvPr>
        </p:nvSpPr>
        <p:spPr/>
        <p:txBody>
          <a:bodyPr/>
          <a:lstStyle/>
          <a:p>
            <a:r>
              <a:rPr lang="en-US" dirty="0"/>
              <a:t>A European model of positive action? A 12 point plan</a:t>
            </a:r>
          </a:p>
        </p:txBody>
      </p:sp>
      <p:sp>
        <p:nvSpPr>
          <p:cNvPr id="3" name="Content Placeholder 2">
            <a:extLst>
              <a:ext uri="{FF2B5EF4-FFF2-40B4-BE49-F238E27FC236}">
                <a16:creationId xmlns:a16="http://schemas.microsoft.com/office/drawing/2014/main" id="{622FC823-6847-A349-B7FB-9580A12461C9}"/>
              </a:ext>
            </a:extLst>
          </p:cNvPr>
          <p:cNvSpPr>
            <a:spLocks noGrp="1"/>
          </p:cNvSpPr>
          <p:nvPr>
            <p:ph idx="1"/>
          </p:nvPr>
        </p:nvSpPr>
        <p:spPr/>
        <p:txBody>
          <a:bodyPr>
            <a:normAutofit fontScale="77500" lnSpcReduction="20000"/>
          </a:bodyPr>
          <a:lstStyle/>
          <a:p>
            <a:r>
              <a:rPr lang="en-GB" sz="3600" dirty="0"/>
              <a:t>Clarify the relationship between merit and gender preferences. </a:t>
            </a:r>
          </a:p>
          <a:p>
            <a:r>
              <a:rPr lang="en-GB" sz="3600" dirty="0"/>
              <a:t>Encourage reflexivity by giving employers a degree of flexibility as to how best to achieve the goals. </a:t>
            </a:r>
          </a:p>
          <a:p>
            <a:r>
              <a:rPr lang="en-GB" sz="3600" dirty="0"/>
              <a:t>Target selected employers only. </a:t>
            </a:r>
          </a:p>
          <a:p>
            <a:r>
              <a:rPr lang="en-GB" sz="3600" dirty="0"/>
              <a:t>Require the development of the appropriate regulatory institutions and practices.</a:t>
            </a:r>
          </a:p>
          <a:p>
            <a:endParaRPr lang="en-US" dirty="0"/>
          </a:p>
        </p:txBody>
      </p:sp>
    </p:spTree>
    <p:extLst>
      <p:ext uri="{BB962C8B-B14F-4D97-AF65-F5344CB8AC3E}">
        <p14:creationId xmlns:p14="http://schemas.microsoft.com/office/powerpoint/2010/main" val="1506735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2D31A-9BAE-8244-B6C7-73BBE8E6418C}"/>
              </a:ext>
            </a:extLst>
          </p:cNvPr>
          <p:cNvSpPr>
            <a:spLocks noGrp="1"/>
          </p:cNvSpPr>
          <p:nvPr>
            <p:ph type="title"/>
          </p:nvPr>
        </p:nvSpPr>
        <p:spPr/>
        <p:txBody>
          <a:bodyPr/>
          <a:lstStyle/>
          <a:p>
            <a:r>
              <a:rPr lang="en-US" dirty="0"/>
              <a:t>A European model of positive action? A 12 point plan</a:t>
            </a:r>
          </a:p>
        </p:txBody>
      </p:sp>
      <p:sp>
        <p:nvSpPr>
          <p:cNvPr id="3" name="Content Placeholder 2">
            <a:extLst>
              <a:ext uri="{FF2B5EF4-FFF2-40B4-BE49-F238E27FC236}">
                <a16:creationId xmlns:a16="http://schemas.microsoft.com/office/drawing/2014/main" id="{622FC823-6847-A349-B7FB-9580A12461C9}"/>
              </a:ext>
            </a:extLst>
          </p:cNvPr>
          <p:cNvSpPr>
            <a:spLocks noGrp="1"/>
          </p:cNvSpPr>
          <p:nvPr>
            <p:ph idx="1"/>
          </p:nvPr>
        </p:nvSpPr>
        <p:spPr/>
        <p:txBody>
          <a:bodyPr>
            <a:normAutofit fontScale="92500" lnSpcReduction="10000"/>
          </a:bodyPr>
          <a:lstStyle/>
          <a:p>
            <a:endParaRPr lang="en-GB" sz="3600" dirty="0"/>
          </a:p>
          <a:p>
            <a:r>
              <a:rPr lang="en-GB" sz="3600" dirty="0"/>
              <a:t>Revisit subsidiarity. </a:t>
            </a:r>
          </a:p>
          <a:p>
            <a:r>
              <a:rPr lang="en-GB" sz="3600" dirty="0"/>
              <a:t>Take action within the existing acquis. </a:t>
            </a:r>
          </a:p>
          <a:p>
            <a:r>
              <a:rPr lang="en-GB" sz="3600" dirty="0"/>
              <a:t>Encourage buy-in to the new policy by the CJEU. </a:t>
            </a:r>
          </a:p>
          <a:p>
            <a:r>
              <a:rPr lang="en-GB" sz="3600" dirty="0"/>
              <a:t>Propose a new directive. </a:t>
            </a:r>
          </a:p>
          <a:p>
            <a:endParaRPr lang="en-US" dirty="0"/>
          </a:p>
        </p:txBody>
      </p:sp>
    </p:spTree>
    <p:extLst>
      <p:ext uri="{BB962C8B-B14F-4D97-AF65-F5344CB8AC3E}">
        <p14:creationId xmlns:p14="http://schemas.microsoft.com/office/powerpoint/2010/main" val="880808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C2771-3472-3F4F-832D-BADD8CAB13F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049A1CE-413F-8742-8F30-E9A15F75B7D9}"/>
              </a:ext>
            </a:extLst>
          </p:cNvPr>
          <p:cNvSpPr>
            <a:spLocks noGrp="1"/>
          </p:cNvSpPr>
          <p:nvPr>
            <p:ph idx="1"/>
          </p:nvPr>
        </p:nvSpPr>
        <p:spPr/>
        <p:txBody>
          <a:bodyPr>
            <a:normAutofit fontScale="92500" lnSpcReduction="10000"/>
          </a:bodyPr>
          <a:lstStyle/>
          <a:p>
            <a:pPr marL="0" indent="0" algn="ctr">
              <a:buNone/>
            </a:pPr>
            <a:endParaRPr lang="en-US" sz="4000" dirty="0"/>
          </a:p>
          <a:p>
            <a:pPr marL="0" indent="0" algn="ctr">
              <a:buNone/>
            </a:pPr>
            <a:r>
              <a:rPr lang="en-US" sz="4000" dirty="0"/>
              <a:t>Thank you</a:t>
            </a:r>
          </a:p>
          <a:p>
            <a:pPr marL="0" indent="0" algn="ctr">
              <a:buNone/>
            </a:pPr>
            <a:endParaRPr lang="en-US" sz="4000" dirty="0"/>
          </a:p>
          <a:p>
            <a:pPr marL="0" indent="0" algn="ctr">
              <a:buNone/>
            </a:pPr>
            <a:r>
              <a:rPr lang="en-US" sz="4000" dirty="0"/>
              <a:t>Contact:</a:t>
            </a:r>
          </a:p>
          <a:p>
            <a:pPr marL="0" indent="0" algn="ctr">
              <a:buNone/>
            </a:pPr>
            <a:r>
              <a:rPr lang="en-US" sz="4000" dirty="0" err="1"/>
              <a:t>chris.mccrudden@qub.ac.uk</a:t>
            </a:r>
            <a:endParaRPr lang="en-US" sz="4000" dirty="0"/>
          </a:p>
        </p:txBody>
      </p:sp>
    </p:spTree>
    <p:extLst>
      <p:ext uri="{BB962C8B-B14F-4D97-AF65-F5344CB8AC3E}">
        <p14:creationId xmlns:p14="http://schemas.microsoft.com/office/powerpoint/2010/main" val="516283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317D4-FF3E-B648-A49A-B63E58130502}"/>
              </a:ext>
            </a:extLst>
          </p:cNvPr>
          <p:cNvSpPr>
            <a:spLocks noGrp="1"/>
          </p:cNvSpPr>
          <p:nvPr>
            <p:ph type="title"/>
          </p:nvPr>
        </p:nvSpPr>
        <p:spPr/>
        <p:txBody>
          <a:bodyPr/>
          <a:lstStyle/>
          <a:p>
            <a:r>
              <a:rPr lang="en-US" dirty="0"/>
              <a:t>Thank you!</a:t>
            </a:r>
          </a:p>
        </p:txBody>
      </p:sp>
      <p:pic>
        <p:nvPicPr>
          <p:cNvPr id="5" name="Content Placeholder 4">
            <a:extLst>
              <a:ext uri="{FF2B5EF4-FFF2-40B4-BE49-F238E27FC236}">
                <a16:creationId xmlns:a16="http://schemas.microsoft.com/office/drawing/2014/main" id="{597A0BAC-EAE8-DD42-8478-35601EA02B15}"/>
              </a:ext>
            </a:extLst>
          </p:cNvPr>
          <p:cNvPicPr>
            <a:picLocks noGrp="1" noChangeAspect="1"/>
          </p:cNvPicPr>
          <p:nvPr>
            <p:ph idx="1"/>
          </p:nvPr>
        </p:nvPicPr>
        <p:blipFill>
          <a:blip r:embed="rId2"/>
          <a:stretch>
            <a:fillRect/>
          </a:stretch>
        </p:blipFill>
        <p:spPr>
          <a:xfrm>
            <a:off x="3930732" y="1175658"/>
            <a:ext cx="4251367" cy="5397584"/>
          </a:xfrm>
        </p:spPr>
      </p:pic>
    </p:spTree>
    <p:extLst>
      <p:ext uri="{BB962C8B-B14F-4D97-AF65-F5344CB8AC3E}">
        <p14:creationId xmlns:p14="http://schemas.microsoft.com/office/powerpoint/2010/main" val="1990498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4DDCC-83EA-884C-9D0E-67B34D1723AD}"/>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ED52A917-8786-5E41-915B-79D292A43063}"/>
              </a:ext>
            </a:extLst>
          </p:cNvPr>
          <p:cNvSpPr>
            <a:spLocks noGrp="1"/>
          </p:cNvSpPr>
          <p:nvPr>
            <p:ph idx="1"/>
          </p:nvPr>
        </p:nvSpPr>
        <p:spPr/>
        <p:txBody>
          <a:bodyPr>
            <a:normAutofit fontScale="85000" lnSpcReduction="10000"/>
          </a:bodyPr>
          <a:lstStyle/>
          <a:p>
            <a:r>
              <a:rPr lang="en-GB" dirty="0"/>
              <a:t>This report considers the use of ‘positive action’ as a key mechanism to advance women’s equality in employment, and to ensure gender-balanced company boards. </a:t>
            </a:r>
          </a:p>
          <a:p>
            <a:r>
              <a:rPr lang="en-GB" dirty="0"/>
              <a:t>‘Positive action’ involves the use of measures that are taken by Governments or other actors to: enable or encourage members of ‘protected groups’ (such as women) to overcome or at least reduce current or past disadvantages (including discrimination); to meet the needs of the protected group that differ from other groups; or to enable or encourage those in the protected groups to participate in a particular activity where they might otherwise be under-represented. </a:t>
            </a:r>
          </a:p>
          <a:p>
            <a:r>
              <a:rPr lang="en-GB" dirty="0"/>
              <a:t>The report identifies the current legal and regulatory frameworks and scope of positive action in European Union law and policy, and in the 28 European Union Member States (including the United Kingdom), and the three members of the European Economic Area (comprising Iceland, Liechtenstein and Norway). </a:t>
            </a:r>
          </a:p>
          <a:p>
            <a:endParaRPr lang="en-US" dirty="0"/>
          </a:p>
        </p:txBody>
      </p:sp>
    </p:spTree>
    <p:extLst>
      <p:ext uri="{BB962C8B-B14F-4D97-AF65-F5344CB8AC3E}">
        <p14:creationId xmlns:p14="http://schemas.microsoft.com/office/powerpoint/2010/main" val="3337898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4DDCC-83EA-884C-9D0E-67B34D1723AD}"/>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ED52A917-8786-5E41-915B-79D292A43063}"/>
              </a:ext>
            </a:extLst>
          </p:cNvPr>
          <p:cNvSpPr>
            <a:spLocks noGrp="1"/>
          </p:cNvSpPr>
          <p:nvPr>
            <p:ph idx="1"/>
          </p:nvPr>
        </p:nvSpPr>
        <p:spPr/>
        <p:txBody>
          <a:bodyPr>
            <a:normAutofit/>
          </a:bodyPr>
          <a:lstStyle/>
          <a:p>
            <a:r>
              <a:rPr lang="en-GB" dirty="0"/>
              <a:t>The report aims to lay bare tensions and gaps that may arise in the applicable legal framework between different levels of legal authority, but in particular between EU law and national approaches to positive action. </a:t>
            </a:r>
          </a:p>
          <a:p>
            <a:r>
              <a:rPr lang="en-GB" dirty="0"/>
              <a:t>Addressing this issue involves a reflection on whether there are possible inconsistencies or shortcomings in the current EU legal treatment of positive action (including the jurisprudence of the Court of Justice of the European Union). </a:t>
            </a:r>
          </a:p>
          <a:p>
            <a:r>
              <a:rPr lang="en-GB" dirty="0"/>
              <a:t>In light of this analysis, the report makes recommendations for possible European Union action, including suggestions for actions that may be included in any forthcoming EU gender strategy.</a:t>
            </a:r>
          </a:p>
          <a:p>
            <a:endParaRPr lang="en-US" dirty="0"/>
          </a:p>
        </p:txBody>
      </p:sp>
    </p:spTree>
    <p:extLst>
      <p:ext uri="{BB962C8B-B14F-4D97-AF65-F5344CB8AC3E}">
        <p14:creationId xmlns:p14="http://schemas.microsoft.com/office/powerpoint/2010/main" val="830060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176E9-C26D-BF47-9028-84CF8065C9B0}"/>
              </a:ext>
            </a:extLst>
          </p:cNvPr>
          <p:cNvSpPr>
            <a:spLocks noGrp="1"/>
          </p:cNvSpPr>
          <p:nvPr>
            <p:ph type="title"/>
          </p:nvPr>
        </p:nvSpPr>
        <p:spPr/>
        <p:txBody>
          <a:bodyPr/>
          <a:lstStyle/>
          <a:p>
            <a:r>
              <a:rPr lang="en-US" dirty="0"/>
              <a:t>Current state of play</a:t>
            </a:r>
          </a:p>
        </p:txBody>
      </p:sp>
      <p:sp>
        <p:nvSpPr>
          <p:cNvPr id="3" name="Content Placeholder 2">
            <a:extLst>
              <a:ext uri="{FF2B5EF4-FFF2-40B4-BE49-F238E27FC236}">
                <a16:creationId xmlns:a16="http://schemas.microsoft.com/office/drawing/2014/main" id="{EBC22F4F-166E-6C4A-A726-423FBAA9B47F}"/>
              </a:ext>
            </a:extLst>
          </p:cNvPr>
          <p:cNvSpPr>
            <a:spLocks noGrp="1"/>
          </p:cNvSpPr>
          <p:nvPr>
            <p:ph idx="1"/>
          </p:nvPr>
        </p:nvSpPr>
        <p:spPr/>
        <p:txBody>
          <a:bodyPr>
            <a:normAutofit/>
          </a:bodyPr>
          <a:lstStyle/>
          <a:p>
            <a:r>
              <a:rPr lang="en-GB" dirty="0"/>
              <a:t>Since the 1980s, the European Union has advocated the use of ‘positive action’ as a mechanism to advance women’s equality in employment</a:t>
            </a:r>
          </a:p>
          <a:p>
            <a:pPr lvl="1"/>
            <a:r>
              <a:rPr lang="en-GB" dirty="0"/>
              <a:t>Positive action cannot be viewed by itself, but should be regarded as an important part of a wider strategy to address gender inequality</a:t>
            </a:r>
          </a:p>
          <a:p>
            <a:r>
              <a:rPr lang="en-GB" dirty="0"/>
              <a:t>Debates over the appropriate response to the disadvantaged position of women in the labour market have given rise to an important distinction – that is, the distinction between discrimination and inequality</a:t>
            </a:r>
            <a:r>
              <a:rPr lang="en-GB" dirty="0">
                <a:effectLst/>
              </a:rPr>
              <a:t> </a:t>
            </a:r>
          </a:p>
          <a:p>
            <a:pPr lvl="1"/>
            <a:r>
              <a:rPr lang="en-GB" dirty="0"/>
              <a:t>Gender equality in the EU is mostly pursued through non-legal measures, while anti-discrimination goals are mostly grounded in legally enforceable obligations</a:t>
            </a:r>
          </a:p>
        </p:txBody>
      </p:sp>
    </p:spTree>
    <p:extLst>
      <p:ext uri="{BB962C8B-B14F-4D97-AF65-F5344CB8AC3E}">
        <p14:creationId xmlns:p14="http://schemas.microsoft.com/office/powerpoint/2010/main" val="37054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9663F-00F9-6240-AAA3-D9E900C5C31C}"/>
              </a:ext>
            </a:extLst>
          </p:cNvPr>
          <p:cNvSpPr>
            <a:spLocks noGrp="1"/>
          </p:cNvSpPr>
          <p:nvPr>
            <p:ph type="title"/>
          </p:nvPr>
        </p:nvSpPr>
        <p:spPr/>
        <p:txBody>
          <a:bodyPr/>
          <a:lstStyle/>
          <a:p>
            <a:r>
              <a:rPr lang="en-US" dirty="0"/>
              <a:t>Current state of play</a:t>
            </a:r>
          </a:p>
        </p:txBody>
      </p:sp>
      <p:sp>
        <p:nvSpPr>
          <p:cNvPr id="3" name="Content Placeholder 2">
            <a:extLst>
              <a:ext uri="{FF2B5EF4-FFF2-40B4-BE49-F238E27FC236}">
                <a16:creationId xmlns:a16="http://schemas.microsoft.com/office/drawing/2014/main" id="{7550123A-26A6-B542-B91A-4F3221D67F94}"/>
              </a:ext>
            </a:extLst>
          </p:cNvPr>
          <p:cNvSpPr>
            <a:spLocks noGrp="1"/>
          </p:cNvSpPr>
          <p:nvPr>
            <p:ph idx="1"/>
          </p:nvPr>
        </p:nvSpPr>
        <p:spPr/>
        <p:txBody>
          <a:bodyPr>
            <a:normAutofit fontScale="92500" lnSpcReduction="10000"/>
          </a:bodyPr>
          <a:lstStyle/>
          <a:p>
            <a:r>
              <a:rPr lang="en-GB" dirty="0"/>
              <a:t>Limited exception in EU anti-discrimination law for positive action measures created </a:t>
            </a:r>
          </a:p>
          <a:p>
            <a:r>
              <a:rPr lang="en-GB" dirty="0"/>
              <a:t>This exception fits squarely into the subsidiarity/self-regulation approach: the exception makes the adoption of positive action possible, although it does not require its adoption</a:t>
            </a:r>
          </a:p>
          <a:p>
            <a:r>
              <a:rPr lang="en-GB" dirty="0"/>
              <a:t>Whether a Member State buys into positive action, and to what extent, is in the hands of the Member States themselves (subsidiarity). </a:t>
            </a:r>
          </a:p>
          <a:p>
            <a:r>
              <a:rPr lang="en-GB" dirty="0"/>
              <a:t>Most Member States adopt a policy of self-regulation</a:t>
            </a:r>
            <a:r>
              <a:rPr lang="en-GB" b="1" dirty="0"/>
              <a:t> </a:t>
            </a:r>
            <a:r>
              <a:rPr lang="en-GB" dirty="0"/>
              <a:t>in this area (voluntarism), meaning that organisations set their own standards, deciding what, if any, level and type of equality is being pursued</a:t>
            </a:r>
          </a:p>
          <a:p>
            <a:r>
              <a:rPr lang="en-GB" dirty="0"/>
              <a:t>One of the potential advantages of subsidiarity and self-regulation is that Member States and employers have the opportunity to experiment</a:t>
            </a:r>
            <a:r>
              <a:rPr lang="en-GB" dirty="0">
                <a:effectLst/>
              </a:rPr>
              <a:t> </a:t>
            </a:r>
            <a:endParaRPr lang="en-US" dirty="0"/>
          </a:p>
        </p:txBody>
      </p:sp>
    </p:spTree>
    <p:extLst>
      <p:ext uri="{BB962C8B-B14F-4D97-AF65-F5344CB8AC3E}">
        <p14:creationId xmlns:p14="http://schemas.microsoft.com/office/powerpoint/2010/main" val="3018870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3933-7E63-7447-ADCB-39010D278EBE}"/>
              </a:ext>
            </a:extLst>
          </p:cNvPr>
          <p:cNvSpPr>
            <a:spLocks noGrp="1"/>
          </p:cNvSpPr>
          <p:nvPr>
            <p:ph type="title"/>
          </p:nvPr>
        </p:nvSpPr>
        <p:spPr/>
        <p:txBody>
          <a:bodyPr/>
          <a:lstStyle/>
          <a:p>
            <a:r>
              <a:rPr lang="en-US" dirty="0"/>
              <a:t>Current state of play</a:t>
            </a:r>
          </a:p>
        </p:txBody>
      </p:sp>
      <p:sp>
        <p:nvSpPr>
          <p:cNvPr id="3" name="Content Placeholder 2">
            <a:extLst>
              <a:ext uri="{FF2B5EF4-FFF2-40B4-BE49-F238E27FC236}">
                <a16:creationId xmlns:a16="http://schemas.microsoft.com/office/drawing/2014/main" id="{53942753-8BE7-BE43-9613-E76EF3AE6BBA}"/>
              </a:ext>
            </a:extLst>
          </p:cNvPr>
          <p:cNvSpPr>
            <a:spLocks noGrp="1"/>
          </p:cNvSpPr>
          <p:nvPr>
            <p:ph idx="1"/>
          </p:nvPr>
        </p:nvSpPr>
        <p:spPr/>
        <p:txBody>
          <a:bodyPr>
            <a:normAutofit fontScale="70000" lnSpcReduction="20000"/>
          </a:bodyPr>
          <a:lstStyle/>
          <a:p>
            <a:r>
              <a:rPr lang="en-GB" dirty="0"/>
              <a:t>A depressingly familiar picture of the state of gender-based positive action in employment emerges from the research conducted for this project:</a:t>
            </a:r>
          </a:p>
          <a:p>
            <a:pPr lvl="1"/>
            <a:r>
              <a:rPr lang="en-GB" dirty="0"/>
              <a:t>In the states of the EU and the EEA: the concept of ‘positive action’ is not well understood; </a:t>
            </a:r>
          </a:p>
          <a:p>
            <a:pPr lvl="1"/>
            <a:r>
              <a:rPr lang="en-GB" dirty="0"/>
              <a:t>what constitutes positive action varies considerably between states; </a:t>
            </a:r>
          </a:p>
          <a:p>
            <a:pPr lvl="1"/>
            <a:r>
              <a:rPr lang="en-GB" dirty="0"/>
              <a:t>there is almost no monitoring of the effectiveness of positive action measures that have been adopted, let alone enforcement of these standards; </a:t>
            </a:r>
          </a:p>
          <a:p>
            <a:pPr lvl="1"/>
            <a:r>
              <a:rPr lang="en-GB" dirty="0"/>
              <a:t>the influence of the EU in securing understanding and development of positive action at the national level is widely seen as weak – it is often either misinterpreted or ignored; </a:t>
            </a:r>
          </a:p>
          <a:p>
            <a:pPr lvl="1"/>
            <a:r>
              <a:rPr lang="en-GB" dirty="0"/>
              <a:t>there is considerable divergence as to what positive action is for; </a:t>
            </a:r>
          </a:p>
          <a:p>
            <a:pPr lvl="1"/>
            <a:r>
              <a:rPr lang="en-GB" dirty="0"/>
              <a:t>there is little learning between states as to what works and what does not; </a:t>
            </a:r>
          </a:p>
          <a:p>
            <a:pPr lvl="1"/>
            <a:r>
              <a:rPr lang="en-GB" dirty="0"/>
              <a:t>and the use of different terminology in the Member States is a cause of considerable terminological confusion, but also betrays underlying conceptual confusion. </a:t>
            </a:r>
          </a:p>
          <a:p>
            <a:pPr lvl="1"/>
            <a:r>
              <a:rPr lang="en-GB" dirty="0"/>
              <a:t>When positive action occurs, it is sporadic, time-limited, and of uncertain effectiveness.</a:t>
            </a:r>
          </a:p>
          <a:p>
            <a:r>
              <a:rPr lang="en-GB" dirty="0"/>
              <a:t>Unfortunately, none of this will come as any surprise to those who have followed the regular analysis of positive action trends in Europe since the late 1970s</a:t>
            </a:r>
            <a:r>
              <a:rPr lang="en-GB" dirty="0">
                <a:effectLst/>
              </a:rPr>
              <a:t> </a:t>
            </a:r>
            <a:endParaRPr lang="en-GB" dirty="0"/>
          </a:p>
        </p:txBody>
      </p:sp>
    </p:spTree>
    <p:extLst>
      <p:ext uri="{BB962C8B-B14F-4D97-AF65-F5344CB8AC3E}">
        <p14:creationId xmlns:p14="http://schemas.microsoft.com/office/powerpoint/2010/main" val="2375229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C2ABE-B3B0-C741-A24F-E8E923A6027F}"/>
              </a:ext>
            </a:extLst>
          </p:cNvPr>
          <p:cNvSpPr>
            <a:spLocks noGrp="1"/>
          </p:cNvSpPr>
          <p:nvPr>
            <p:ph type="title"/>
          </p:nvPr>
        </p:nvSpPr>
        <p:spPr/>
        <p:txBody>
          <a:bodyPr>
            <a:normAutofit fontScale="90000"/>
          </a:bodyPr>
          <a:lstStyle/>
          <a:p>
            <a:r>
              <a:rPr lang="en-US" dirty="0"/>
              <a:t>The wrong strategy? </a:t>
            </a:r>
            <a:r>
              <a:rPr lang="en-GB" dirty="0"/>
              <a:t>10 most problematic elements in the current strategy </a:t>
            </a:r>
            <a:endParaRPr lang="en-US" dirty="0"/>
          </a:p>
        </p:txBody>
      </p:sp>
      <p:sp>
        <p:nvSpPr>
          <p:cNvPr id="3" name="Content Placeholder 2">
            <a:extLst>
              <a:ext uri="{FF2B5EF4-FFF2-40B4-BE49-F238E27FC236}">
                <a16:creationId xmlns:a16="http://schemas.microsoft.com/office/drawing/2014/main" id="{2F652C83-6D31-C64A-86AB-D50FE9AE1311}"/>
              </a:ext>
            </a:extLst>
          </p:cNvPr>
          <p:cNvSpPr>
            <a:spLocks noGrp="1"/>
          </p:cNvSpPr>
          <p:nvPr>
            <p:ph idx="1"/>
          </p:nvPr>
        </p:nvSpPr>
        <p:spPr/>
        <p:txBody>
          <a:bodyPr>
            <a:normAutofit fontScale="85000" lnSpcReduction="10000"/>
          </a:bodyPr>
          <a:lstStyle/>
          <a:p>
            <a:r>
              <a:rPr lang="en-US" dirty="0"/>
              <a:t>Unintended effect of the fact that </a:t>
            </a:r>
            <a:r>
              <a:rPr lang="en-GB" dirty="0"/>
              <a:t>EU </a:t>
            </a:r>
            <a:r>
              <a:rPr lang="en-GB" i="1" dirty="0"/>
              <a:t>anti-discrimination</a:t>
            </a:r>
            <a:r>
              <a:rPr lang="en-GB" dirty="0"/>
              <a:t> law has been largely successful in embedding itself in European law and in the national law of many Member States</a:t>
            </a:r>
            <a:r>
              <a:rPr lang="en-GB" dirty="0">
                <a:effectLst/>
              </a:rPr>
              <a:t> </a:t>
            </a:r>
          </a:p>
          <a:p>
            <a:r>
              <a:rPr lang="en-GB" dirty="0"/>
              <a:t>Flowing from the dominance of the anti-discrimination approach, a significant barrier to the adoption of positive action is the primary emphasis of the EU on </a:t>
            </a:r>
            <a:r>
              <a:rPr lang="en-GB" i="1" dirty="0"/>
              <a:t>process</a:t>
            </a:r>
            <a:r>
              <a:rPr lang="en-GB" dirty="0"/>
              <a:t>,</a:t>
            </a:r>
            <a:r>
              <a:rPr lang="en-GB" i="1" dirty="0"/>
              <a:t> </a:t>
            </a:r>
            <a:r>
              <a:rPr lang="en-GB" dirty="0"/>
              <a:t>rather than</a:t>
            </a:r>
            <a:r>
              <a:rPr lang="en-GB" i="1" dirty="0"/>
              <a:t> results</a:t>
            </a:r>
          </a:p>
          <a:p>
            <a:r>
              <a:rPr lang="en-GB" dirty="0"/>
              <a:t>Emphasis on process has become particularly accentuated in part because of the relative lack of emphasis in anti-discrimination policy on tackling </a:t>
            </a:r>
            <a:r>
              <a:rPr lang="en-GB" i="1" dirty="0"/>
              <a:t>indirect discrimination</a:t>
            </a:r>
          </a:p>
          <a:p>
            <a:r>
              <a:rPr lang="en-GB" dirty="0"/>
              <a:t>Even if it were correct that reducing discrimination would be enough in itself to ensure equality (which it is not), that would be the case only if these norms were effectively enforced, and often they are not.</a:t>
            </a:r>
            <a:r>
              <a:rPr lang="en-GB" dirty="0">
                <a:effectLst/>
              </a:rPr>
              <a:t> </a:t>
            </a:r>
          </a:p>
          <a:p>
            <a:r>
              <a:rPr lang="en-GB" dirty="0"/>
              <a:t>Given the dominance of the anti-discrimination model, it is also not surprising that positive action is seen by the Member States largely through the anti-discrimination lens -- positive action comes to be viewed simply</a:t>
            </a:r>
            <a:r>
              <a:rPr lang="en-GB" i="1" dirty="0"/>
              <a:t> </a:t>
            </a:r>
            <a:r>
              <a:rPr lang="en-GB" dirty="0"/>
              <a:t>as </a:t>
            </a:r>
            <a:r>
              <a:rPr lang="en-GB" i="1" dirty="0"/>
              <a:t>an exception to the anti-discrimination principle</a:t>
            </a:r>
            <a:r>
              <a:rPr lang="en-GB" dirty="0"/>
              <a:t>. </a:t>
            </a:r>
            <a:endParaRPr lang="en-US" dirty="0"/>
          </a:p>
        </p:txBody>
      </p:sp>
    </p:spTree>
    <p:extLst>
      <p:ext uri="{BB962C8B-B14F-4D97-AF65-F5344CB8AC3E}">
        <p14:creationId xmlns:p14="http://schemas.microsoft.com/office/powerpoint/2010/main" val="339193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C2ABE-B3B0-C741-A24F-E8E923A6027F}"/>
              </a:ext>
            </a:extLst>
          </p:cNvPr>
          <p:cNvSpPr>
            <a:spLocks noGrp="1"/>
          </p:cNvSpPr>
          <p:nvPr>
            <p:ph type="title"/>
          </p:nvPr>
        </p:nvSpPr>
        <p:spPr/>
        <p:txBody>
          <a:bodyPr>
            <a:normAutofit fontScale="90000"/>
          </a:bodyPr>
          <a:lstStyle/>
          <a:p>
            <a:r>
              <a:rPr lang="en-US" dirty="0"/>
              <a:t>The wrong strategy? </a:t>
            </a:r>
            <a:r>
              <a:rPr lang="en-GB" dirty="0"/>
              <a:t>10 most problematic elements in the current strategy </a:t>
            </a:r>
            <a:endParaRPr lang="en-US" dirty="0"/>
          </a:p>
        </p:txBody>
      </p:sp>
      <p:sp>
        <p:nvSpPr>
          <p:cNvPr id="3" name="Content Placeholder 2">
            <a:extLst>
              <a:ext uri="{FF2B5EF4-FFF2-40B4-BE49-F238E27FC236}">
                <a16:creationId xmlns:a16="http://schemas.microsoft.com/office/drawing/2014/main" id="{2F652C83-6D31-C64A-86AB-D50FE9AE1311}"/>
              </a:ext>
            </a:extLst>
          </p:cNvPr>
          <p:cNvSpPr>
            <a:spLocks noGrp="1"/>
          </p:cNvSpPr>
          <p:nvPr>
            <p:ph idx="1"/>
          </p:nvPr>
        </p:nvSpPr>
        <p:spPr/>
        <p:txBody>
          <a:bodyPr>
            <a:normAutofit fontScale="85000" lnSpcReduction="10000"/>
          </a:bodyPr>
          <a:lstStyle/>
          <a:p>
            <a:r>
              <a:rPr lang="en-GB" dirty="0"/>
              <a:t>Where the EU does see the need to go beyond the anti-discrimination principle, it is substantially restricted to the adoption of a highly voluntarist approach to positive action, led by the Member States</a:t>
            </a:r>
          </a:p>
          <a:p>
            <a:r>
              <a:rPr lang="en-GB" dirty="0"/>
              <a:t>EU (acting under the constraints of the Member States), considers that positive action is an issue that is better left to the Member States, and has become a matter of </a:t>
            </a:r>
            <a:r>
              <a:rPr lang="en-GB" i="1" dirty="0"/>
              <a:t>subsidiarity</a:t>
            </a:r>
          </a:p>
          <a:p>
            <a:r>
              <a:rPr lang="en-GB" dirty="0"/>
              <a:t>Vagueness that surrounds the idea of positive action, and the </a:t>
            </a:r>
            <a:r>
              <a:rPr lang="en-GB" i="1" dirty="0"/>
              <a:t>absence of specific guidance</a:t>
            </a:r>
            <a:r>
              <a:rPr lang="en-GB" dirty="0"/>
              <a:t> as to what effective positive action measures would consist of</a:t>
            </a:r>
            <a:r>
              <a:rPr lang="en-GB" dirty="0">
                <a:effectLst/>
              </a:rPr>
              <a:t> </a:t>
            </a:r>
            <a:r>
              <a:rPr lang="en-GB" dirty="0"/>
              <a:t>  </a:t>
            </a:r>
          </a:p>
          <a:p>
            <a:r>
              <a:rPr lang="en-GB" dirty="0"/>
              <a:t>Significant degree of uncertainty as to the ultimate goals that positive action is supposed to contribute to achieving</a:t>
            </a:r>
            <a:r>
              <a:rPr lang="en-GB" dirty="0">
                <a:effectLst/>
              </a:rPr>
              <a:t> </a:t>
            </a:r>
          </a:p>
          <a:p>
            <a:r>
              <a:rPr lang="en-GB" dirty="0"/>
              <a:t>Highly selective approach is taken to the integration of international human rights thinking into EU gender equality policy, in particular the alternative approach to women’s equality based on CEDAW is substantially </a:t>
            </a:r>
            <a:r>
              <a:rPr lang="en-GB" dirty="0" err="1"/>
              <a:t>sidelined</a:t>
            </a:r>
            <a:endParaRPr lang="en-US" dirty="0"/>
          </a:p>
        </p:txBody>
      </p:sp>
    </p:spTree>
    <p:extLst>
      <p:ext uri="{BB962C8B-B14F-4D97-AF65-F5344CB8AC3E}">
        <p14:creationId xmlns:p14="http://schemas.microsoft.com/office/powerpoint/2010/main" val="17899296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{E83981F8-8BB2-BA4A-9432-84703BA2A1EF}tf10001076</Template>
  <TotalTime>47</TotalTime>
  <Words>1218</Words>
  <Application>Microsoft Office PowerPoint</Application>
  <PresentationFormat>Widescreen</PresentationFormat>
  <Paragraphs>70</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Century Gothic</vt:lpstr>
      <vt:lpstr>Wingdings 3</vt:lpstr>
      <vt:lpstr>Ion Boardroom</vt:lpstr>
      <vt:lpstr>      Gender-based positive action in employment in Europe</vt:lpstr>
      <vt:lpstr>Thank you!</vt:lpstr>
      <vt:lpstr>Overview</vt:lpstr>
      <vt:lpstr>Overview</vt:lpstr>
      <vt:lpstr>Current state of play</vt:lpstr>
      <vt:lpstr>Current state of play</vt:lpstr>
      <vt:lpstr>Current state of play</vt:lpstr>
      <vt:lpstr>The wrong strategy? 10 most problematic elements in the current strategy </vt:lpstr>
      <vt:lpstr>The wrong strategy? 10 most problematic elements in the current strategy </vt:lpstr>
      <vt:lpstr>A European model of positive action? A 12 point plan</vt:lpstr>
      <vt:lpstr>A European model of positive action? A 12 point plan</vt:lpstr>
      <vt:lpstr>A European model of positive action? A 12 point plan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Gender-based positive action in employment in Europe</dc:title>
  <dc:creator>Microsoft Office User</dc:creator>
  <cp:lastModifiedBy>Ivette Groenendijk</cp:lastModifiedBy>
  <cp:revision>12</cp:revision>
  <cp:lastPrinted>2019-11-20T07:35:12Z</cp:lastPrinted>
  <dcterms:created xsi:type="dcterms:W3CDTF">2019-10-28T12:22:10Z</dcterms:created>
  <dcterms:modified xsi:type="dcterms:W3CDTF">2019-11-20T07:38:44Z</dcterms:modified>
</cp:coreProperties>
</file>