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581" r:id="rId2"/>
    <p:sldId id="742" r:id="rId3"/>
    <p:sldId id="729" r:id="rId4"/>
    <p:sldId id="733" r:id="rId5"/>
    <p:sldId id="744" r:id="rId6"/>
    <p:sldId id="743" r:id="rId7"/>
    <p:sldId id="741" r:id="rId8"/>
    <p:sldId id="731" r:id="rId9"/>
    <p:sldId id="716" r:id="rId10"/>
    <p:sldId id="719" r:id="rId11"/>
    <p:sldId id="737" r:id="rId12"/>
    <p:sldId id="738" r:id="rId13"/>
    <p:sldId id="736" r:id="rId14"/>
    <p:sldId id="734" r:id="rId15"/>
    <p:sldId id="740" r:id="rId16"/>
    <p:sldId id="739" r:id="rId17"/>
    <p:sldId id="722" r:id="rId18"/>
  </p:sldIdLst>
  <p:sldSz cx="9144000" cy="6858000" type="screen4x3"/>
  <p:notesSz cx="6858000" cy="9144000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52"/>
    <p:restoredTop sz="86376"/>
  </p:normalViewPr>
  <p:slideViewPr>
    <p:cSldViewPr>
      <p:cViewPr varScale="1">
        <p:scale>
          <a:sx n="102" d="100"/>
          <a:sy n="102" d="100"/>
        </p:scale>
        <p:origin x="1152" y="16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-9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37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24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24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E6C7A00-E96D-0140-BD6C-ECEB7A4A964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15111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/>
              <a:t>Mastertextformat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30FB7A0-D204-2541-A708-AC1E79B99D98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49678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D01AEF-B8FE-134E-AE07-007E3A80B4BA}" type="slidenum">
              <a:rPr lang="de-CH"/>
              <a:pPr>
                <a:defRPr/>
              </a:pPr>
              <a:t>1</a:t>
            </a:fld>
            <a:endParaRPr lang="de-CH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10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8716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11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96130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12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47292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13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79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14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14801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15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66923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16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766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17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2118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2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920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3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4375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4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5990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5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6030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6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5658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7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67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8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0686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A1737D-6F03-CC40-BB88-B97DACC986F7}" type="slidenum">
              <a:rPr lang="de-CH"/>
              <a:pPr>
                <a:defRPr/>
              </a:pPr>
              <a:t>9</a:t>
            </a:fld>
            <a:endParaRPr lang="de-CH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460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CH"/>
              <a:t>Master-Untertitelformat bearbeiten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BA912-B44C-AD4C-8821-37945E3B4169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6490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8A1A5-1348-1E45-B13E-97262B9E15A3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3876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B4C02-5B98-5C4F-8A7F-6B1782487ECC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0785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44739-C7DE-0544-AB1F-2628003FBCF4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2415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7DC4C-4C76-F545-BC61-94C6F76758D3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192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31650-018D-AC4B-8B2B-70599BF8A2D2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645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DB0C7-EBEE-1E4B-98FF-2F948CB476D9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5565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9D7DD-5E6F-9240-8E04-7FAE9BFD3EB2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9302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DB4AF-4385-544B-B178-A41B4D8C3BCB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551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4A8A7-A9C8-1443-9171-73F5176BCA71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84466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53A6F-E80E-4B42-9FDC-C6D71484AA28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2494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4770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0086B48-E75B-CF41-BAEF-5036935D2780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 rot="16200000">
            <a:off x="8310587" y="5850409"/>
            <a:ext cx="111120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CH" sz="900" dirty="0">
                <a:cs typeface="+mn-cs"/>
              </a:rPr>
              <a:t>Network_2019.pptx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441325" y="6473825"/>
            <a:ext cx="42894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900">
                <a:latin typeface="Arial Narrow" charset="0"/>
                <a:cs typeface="+mn-cs"/>
              </a:rPr>
              <a:t>Prof. Dr. Christa TOBLER, LL.M., Universities of Basel (Switzerland) and Leiden (The Netherlands)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457200" y="6477000"/>
            <a:ext cx="80772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bg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bg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bg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r.c.tobler@law.leidenuniv.n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hrista.tobler@unibas.ch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57200"/>
            <a:ext cx="8686800" cy="2971800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>
                <a:latin typeface="Arial"/>
                <a:cs typeface="Arial"/>
              </a:rPr>
              <a:t>Workshop: </a:t>
            </a:r>
            <a:br>
              <a:rPr lang="de-DE" dirty="0">
                <a:latin typeface="Arial"/>
                <a:cs typeface="Arial"/>
              </a:rPr>
            </a:br>
            <a:r>
              <a:rPr lang="de-DE" dirty="0">
                <a:latin typeface="Arial"/>
                <a:cs typeface="Arial"/>
              </a:rPr>
              <a:t>Update on CJEU</a:t>
            </a:r>
            <a:br>
              <a:rPr lang="de-DE" dirty="0">
                <a:latin typeface="Arial"/>
                <a:cs typeface="Arial"/>
              </a:rPr>
            </a:br>
            <a:r>
              <a:rPr lang="de-DE" dirty="0" err="1">
                <a:latin typeface="Arial"/>
                <a:cs typeface="Arial"/>
              </a:rPr>
              <a:t>sex</a:t>
            </a:r>
            <a:r>
              <a:rPr lang="de-DE" dirty="0">
                <a:latin typeface="Arial"/>
                <a:cs typeface="Arial"/>
              </a:rPr>
              <a:t> </a:t>
            </a:r>
            <a:r>
              <a:rPr lang="de-DE" dirty="0" err="1">
                <a:latin typeface="Arial"/>
                <a:cs typeface="Arial"/>
              </a:rPr>
              <a:t>equality</a:t>
            </a:r>
            <a:r>
              <a:rPr lang="de-DE" dirty="0">
                <a:latin typeface="Arial"/>
                <a:cs typeface="Arial"/>
              </a:rPr>
              <a:t> </a:t>
            </a:r>
            <a:r>
              <a:rPr lang="de-DE" dirty="0" err="1">
                <a:latin typeface="Arial"/>
                <a:cs typeface="Arial"/>
              </a:rPr>
              <a:t>case</a:t>
            </a:r>
            <a:r>
              <a:rPr lang="de-DE" dirty="0">
                <a:latin typeface="Arial"/>
                <a:cs typeface="Arial"/>
              </a:rPr>
              <a:t> </a:t>
            </a:r>
            <a:r>
              <a:rPr lang="de-DE" dirty="0" err="1">
                <a:latin typeface="Arial"/>
                <a:cs typeface="Arial"/>
              </a:rPr>
              <a:t>law</a:t>
            </a:r>
            <a:endParaRPr lang="en-GB" dirty="0">
              <a:cs typeface="+mj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73016"/>
            <a:ext cx="7696200" cy="2592288"/>
          </a:xfrm>
        </p:spPr>
        <p:txBody>
          <a:bodyPr/>
          <a:lstStyle/>
          <a:p>
            <a:pPr eaLnBrk="1" hangingPunct="1">
              <a:defRPr/>
            </a:pPr>
            <a:r>
              <a:rPr lang="en-GB" sz="2400" dirty="0" err="1">
                <a:latin typeface="Arial"/>
                <a:cs typeface="Arial"/>
              </a:rPr>
              <a:t>Prof.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Dr.</a:t>
            </a:r>
            <a:r>
              <a:rPr lang="en-GB" sz="2400" dirty="0">
                <a:latin typeface="Arial"/>
                <a:cs typeface="Arial"/>
              </a:rPr>
              <a:t> Christa </a:t>
            </a:r>
            <a:r>
              <a:rPr lang="en-GB" sz="2400" dirty="0" err="1">
                <a:latin typeface="Arial"/>
                <a:cs typeface="Arial"/>
              </a:rPr>
              <a:t>Tobler</a:t>
            </a:r>
            <a:r>
              <a:rPr lang="en-GB" sz="2400" dirty="0">
                <a:latin typeface="Arial"/>
                <a:cs typeface="Arial"/>
              </a:rPr>
              <a:t>, LL.M. </a:t>
            </a:r>
          </a:p>
          <a:p>
            <a:pPr eaLnBrk="1" hangingPunct="1">
              <a:defRPr/>
            </a:pPr>
            <a:r>
              <a:rPr lang="en-GB" sz="2400" dirty="0">
                <a:latin typeface="Arial"/>
                <a:cs typeface="Arial"/>
              </a:rPr>
              <a:t>Europa Institutes of the Universities of Leiden (Netherlands) and Basel (Switzerland) </a:t>
            </a:r>
          </a:p>
          <a:p>
            <a:pPr eaLnBrk="1" hangingPunct="1">
              <a:spcBef>
                <a:spcPct val="0"/>
              </a:spcBef>
              <a:buClrTx/>
              <a:defRPr/>
            </a:pPr>
            <a:endParaRPr lang="en-GB" sz="1800" dirty="0">
              <a:latin typeface="Arial"/>
              <a:cs typeface="Arial"/>
            </a:endParaRPr>
          </a:p>
          <a:p>
            <a:pPr>
              <a:defRPr/>
            </a:pPr>
            <a:r>
              <a:rPr lang="en-GB" sz="1800" dirty="0">
                <a:latin typeface="Arial"/>
                <a:cs typeface="Arial"/>
              </a:rPr>
              <a:t>Legal Seminar of the European Commission, DG Justice</a:t>
            </a:r>
          </a:p>
          <a:p>
            <a:pPr>
              <a:defRPr/>
            </a:pPr>
            <a:r>
              <a:rPr lang="en-GB" sz="1800" dirty="0">
                <a:latin typeface="Arial"/>
                <a:cs typeface="Arial"/>
              </a:rPr>
              <a:t>Enforcement of equality and anti-discrimination law</a:t>
            </a:r>
          </a:p>
          <a:p>
            <a:pPr>
              <a:defRPr/>
            </a:pPr>
            <a:r>
              <a:rPr lang="en-GB" sz="1800" dirty="0">
                <a:latin typeface="Arial"/>
                <a:cs typeface="Arial"/>
              </a:rPr>
              <a:t>EELN, </a:t>
            </a:r>
            <a:r>
              <a:rPr lang="de-CH" sz="1800" dirty="0">
                <a:latin typeface="Arial"/>
                <a:cs typeface="Arial"/>
              </a:rPr>
              <a:t>29 November</a:t>
            </a:r>
            <a:r>
              <a:rPr lang="en-GB" sz="1800" dirty="0">
                <a:latin typeface="Arial"/>
                <a:cs typeface="Arial"/>
              </a:rPr>
              <a:t> 2019, Brussels</a:t>
            </a:r>
            <a:endParaRPr lang="en-GB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33400" y="6280150"/>
            <a:ext cx="8077200" cy="50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813675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tabLst>
                <a:tab pos="7813675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tabLst>
                <a:tab pos="7813675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tabLst>
                <a:tab pos="7813675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tabLst>
                <a:tab pos="7813675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813675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813675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813675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813675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just">
              <a:defRPr/>
            </a:pPr>
            <a:r>
              <a:rPr lang="de-DE" sz="900" dirty="0" err="1">
                <a:latin typeface="Arial Narrow" charset="0"/>
                <a:cs typeface="+mn-cs"/>
              </a:rPr>
              <a:t>Prvon</a:t>
            </a:r>
            <a:r>
              <a:rPr lang="de-DE" sz="900" dirty="0">
                <a:latin typeface="Arial Narrow" charset="0"/>
                <a:cs typeface="+mn-cs"/>
              </a:rPr>
              <a:t>. Dr. Christa TOBLER, LL.M. 	</a:t>
            </a:r>
            <a:r>
              <a:rPr lang="de-DE" sz="900" dirty="0" err="1">
                <a:latin typeface="Arial Narrow" charset="0"/>
                <a:cs typeface="+mn-cs"/>
              </a:rPr>
              <a:t>Universities</a:t>
            </a:r>
            <a:r>
              <a:rPr lang="de-DE" sz="900" dirty="0">
                <a:latin typeface="Arial Narrow" charset="0"/>
                <a:cs typeface="+mn-cs"/>
              </a:rPr>
              <a:t> von Basel (</a:t>
            </a:r>
            <a:r>
              <a:rPr lang="de-DE" sz="900" dirty="0" err="1">
                <a:latin typeface="Arial Narrow" charset="0"/>
                <a:cs typeface="+mn-cs"/>
              </a:rPr>
              <a:t>Switzerland</a:t>
            </a:r>
            <a:r>
              <a:rPr lang="de-DE" sz="900" dirty="0">
                <a:latin typeface="Arial Narrow" charset="0"/>
                <a:cs typeface="+mn-cs"/>
              </a:rPr>
              <a:t>)</a:t>
            </a:r>
            <a:r>
              <a:rPr lang="en-US" sz="900" dirty="0">
                <a:latin typeface="Arial Narrow" charset="0"/>
                <a:cs typeface="+mn-cs"/>
              </a:rPr>
              <a:t> and  </a:t>
            </a:r>
            <a:r>
              <a:rPr lang="de-DE" sz="900" dirty="0">
                <a:latin typeface="Arial Narrow" charset="0"/>
                <a:cs typeface="+mn-cs"/>
              </a:rPr>
              <a:t>Leiden (The </a:t>
            </a:r>
            <a:r>
              <a:rPr lang="de-DE" sz="900" dirty="0" err="1">
                <a:latin typeface="Arial Narrow" charset="0"/>
                <a:cs typeface="+mn-cs"/>
              </a:rPr>
              <a:t>Netherlands</a:t>
            </a:r>
            <a:r>
              <a:rPr lang="de-DE" sz="900" dirty="0">
                <a:latin typeface="Arial Narrow" charset="0"/>
                <a:cs typeface="+mn-cs"/>
              </a:rPr>
              <a:t>)</a:t>
            </a:r>
          </a:p>
          <a:p>
            <a:pPr algn="just">
              <a:defRPr/>
            </a:pPr>
            <a:r>
              <a:rPr lang="de-DE" sz="900" dirty="0" err="1">
                <a:latin typeface="Arial Narrow" charset="0"/>
                <a:cs typeface="+mn-cs"/>
              </a:rPr>
              <a:t>christa.tobler@unibas.ch</a:t>
            </a:r>
            <a:r>
              <a:rPr lang="de-DE" sz="900" dirty="0">
                <a:latin typeface="Arial Narrow" charset="0"/>
                <a:cs typeface="+mn-cs"/>
              </a:rPr>
              <a:t>        </a:t>
            </a:r>
            <a:r>
              <a:rPr lang="de-DE" sz="900" dirty="0" err="1">
                <a:latin typeface="Arial Narrow" charset="0"/>
                <a:cs typeface="+mn-cs"/>
              </a:rPr>
              <a:t>r.c.tobler@law.leidenuniv.nl</a:t>
            </a:r>
            <a:r>
              <a:rPr lang="de-DE" sz="900" dirty="0">
                <a:latin typeface="Arial Narrow" charset="0"/>
                <a:cs typeface="+mn-cs"/>
              </a:rPr>
              <a:t>       	 http://</a:t>
            </a:r>
            <a:r>
              <a:rPr lang="de-DE" sz="900" dirty="0" err="1">
                <a:latin typeface="Arial Narrow" charset="0"/>
                <a:cs typeface="+mn-cs"/>
              </a:rPr>
              <a:t>www.europa.unibas.ch</a:t>
            </a:r>
            <a:r>
              <a:rPr lang="de-DE" sz="900" dirty="0">
                <a:latin typeface="Arial Narrow" charset="0"/>
                <a:cs typeface="+mn-cs"/>
              </a:rPr>
              <a:t>     http://</a:t>
            </a:r>
            <a:r>
              <a:rPr lang="de-DE" sz="900" dirty="0" err="1">
                <a:latin typeface="Arial Narrow" charset="0"/>
                <a:cs typeface="+mn-cs"/>
              </a:rPr>
              <a:t>www.europainstituut.leidenuniv.nl</a:t>
            </a:r>
            <a:endParaRPr lang="de-DE" sz="900" dirty="0">
              <a:latin typeface="Arial Narrow" charset="0"/>
              <a:cs typeface="+mn-cs"/>
            </a:endParaRPr>
          </a:p>
          <a:p>
            <a:pPr algn="just">
              <a:defRPr/>
            </a:pPr>
            <a:endParaRPr lang="de-CH" sz="900" dirty="0">
              <a:latin typeface="Arial Narrow" charset="0"/>
              <a:cs typeface="+mn-cs"/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611188" y="6237288"/>
            <a:ext cx="80772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792088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Discrimination (2)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352928" cy="496855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Forms of discrimination: direct and indirect discrimination</a:t>
            </a:r>
            <a:endParaRPr lang="en-GB" sz="2000" i="1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dirty="0">
                <a:latin typeface="Arial"/>
                <a:cs typeface="Arial"/>
              </a:rPr>
              <a:t>Few cases on direct sex discrimination these days, at least in the field of employment; </a:t>
            </a:r>
            <a:r>
              <a:rPr lang="en-GB" sz="2000" i="1" dirty="0">
                <a:latin typeface="Arial"/>
                <a:cs typeface="Arial"/>
              </a:rPr>
              <a:t>Commission v Poland </a:t>
            </a:r>
            <a:r>
              <a:rPr lang="en-GB" sz="2000" dirty="0">
                <a:latin typeface="Arial"/>
                <a:cs typeface="Arial"/>
              </a:rPr>
              <a:t>(2019), possibly also  </a:t>
            </a:r>
            <a:r>
              <a:rPr lang="en-GB" sz="2000" i="1" dirty="0" err="1">
                <a:latin typeface="Arial"/>
                <a:cs typeface="Arial"/>
              </a:rPr>
              <a:t>Hakelbracht</a:t>
            </a:r>
            <a:r>
              <a:rPr lang="en-GB" sz="2000" i="1" dirty="0">
                <a:latin typeface="Arial"/>
                <a:cs typeface="Arial"/>
              </a:rPr>
              <a:t> </a:t>
            </a:r>
            <a:r>
              <a:rPr lang="en-GB" sz="2000" dirty="0">
                <a:latin typeface="Arial"/>
                <a:cs typeface="Arial"/>
              </a:rPr>
              <a:t>(2019) – more later on.</a:t>
            </a:r>
          </a:p>
          <a:p>
            <a:pPr>
              <a:defRPr/>
            </a:pPr>
            <a:endParaRPr lang="en-GB" sz="2000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dirty="0">
                <a:latin typeface="Arial"/>
                <a:cs typeface="Arial"/>
              </a:rPr>
              <a:t>Two </a:t>
            </a:r>
            <a:r>
              <a:rPr lang="en-GB" sz="2000" dirty="0">
                <a:solidFill>
                  <a:srgbClr val="FF0000"/>
                </a:solidFill>
                <a:latin typeface="Arial"/>
                <a:cs typeface="Arial"/>
              </a:rPr>
              <a:t>indirect discrimination cases </a:t>
            </a:r>
            <a:r>
              <a:rPr lang="en-GB" sz="2000" dirty="0">
                <a:latin typeface="Arial"/>
                <a:cs typeface="Arial"/>
              </a:rPr>
              <a:t>on our list of recent cases, including the issue of objective justification (= part of the definition).</a:t>
            </a:r>
          </a:p>
          <a:p>
            <a:pPr>
              <a:defRPr/>
            </a:pPr>
            <a:r>
              <a:rPr lang="en-GB" sz="2000" i="1" dirty="0" err="1">
                <a:latin typeface="Arial"/>
                <a:cs typeface="Arial"/>
              </a:rPr>
              <a:t>Villar</a:t>
            </a:r>
            <a:r>
              <a:rPr lang="en-GB" sz="2000" i="1" dirty="0">
                <a:latin typeface="Arial"/>
                <a:cs typeface="Arial"/>
              </a:rPr>
              <a:t> L</a:t>
            </a: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áiz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(2019)</a:t>
            </a:r>
            <a:r>
              <a:rPr lang="en-GB" sz="2000" dirty="0">
                <a:latin typeface="Arial"/>
                <a:cs typeface="Arial"/>
              </a:rPr>
              <a:t>, concerning the calculation of a retirement pension.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Concerns the use of a reduction factor with respect to periods of part-time work; meaning that such periods are not taken into account in their entirety.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Ms</a:t>
            </a:r>
            <a:r>
              <a:rPr lang="en-GB" sz="1600" i="1" dirty="0">
                <a:latin typeface="Arial"/>
                <a:cs typeface="Arial"/>
              </a:rPr>
              <a:t> </a:t>
            </a:r>
            <a:r>
              <a:rPr lang="en-GB" sz="1600" dirty="0" err="1">
                <a:latin typeface="Arial"/>
                <a:cs typeface="Arial"/>
              </a:rPr>
              <a:t>Villar</a:t>
            </a:r>
            <a:r>
              <a:rPr lang="en-GB" sz="1600" dirty="0">
                <a:latin typeface="Arial"/>
                <a:cs typeface="Arial"/>
              </a:rPr>
              <a:t> L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áiz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claims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that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 different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factor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should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be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used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order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avoid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disadvantage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women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1">
              <a:defRPr/>
            </a:pPr>
            <a:r>
              <a:rPr lang="de-DE" sz="1600" dirty="0">
                <a:latin typeface="Arial" charset="0"/>
                <a:cs typeface="Arial" charset="0"/>
              </a:rPr>
              <a:t>National </a:t>
            </a:r>
            <a:r>
              <a:rPr lang="de-DE" sz="1600" dirty="0" err="1">
                <a:latin typeface="Arial" charset="0"/>
                <a:cs typeface="Arial" charset="0"/>
              </a:rPr>
              <a:t>court</a:t>
            </a:r>
            <a:r>
              <a:rPr lang="de-DE" sz="1600" dirty="0">
                <a:latin typeface="Arial" charset="0"/>
                <a:cs typeface="Arial" charset="0"/>
              </a:rPr>
              <a:t>:</a:t>
            </a:r>
          </a:p>
          <a:p>
            <a:pPr lvl="2">
              <a:defRPr/>
            </a:pPr>
            <a:r>
              <a:rPr lang="de-DE" sz="1400" dirty="0" err="1">
                <a:latin typeface="Arial" charset="0"/>
                <a:cs typeface="Arial" charset="0"/>
              </a:rPr>
              <a:t>Impossible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to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interpret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the</a:t>
            </a:r>
            <a:r>
              <a:rPr lang="de-DE" sz="1400" dirty="0">
                <a:latin typeface="Arial" charset="0"/>
                <a:cs typeface="Arial" charset="0"/>
              </a:rPr>
              <a:t> national </a:t>
            </a:r>
            <a:r>
              <a:rPr lang="de-DE" sz="1400" dirty="0" err="1">
                <a:latin typeface="Arial" charset="0"/>
                <a:cs typeface="Arial" charset="0"/>
              </a:rPr>
              <a:t>law</a:t>
            </a:r>
            <a:r>
              <a:rPr lang="de-DE" sz="1400" dirty="0">
                <a:latin typeface="Arial" charset="0"/>
                <a:cs typeface="Arial" charset="0"/>
              </a:rPr>
              <a:t> in </a:t>
            </a:r>
            <a:r>
              <a:rPr lang="de-DE" sz="1400" dirty="0" err="1">
                <a:latin typeface="Arial" charset="0"/>
                <a:cs typeface="Arial" charset="0"/>
              </a:rPr>
              <a:t>line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with</a:t>
            </a:r>
            <a:r>
              <a:rPr lang="de-DE" sz="1400" dirty="0">
                <a:latin typeface="Arial" charset="0"/>
                <a:cs typeface="Arial" charset="0"/>
              </a:rPr>
              <a:t> EU </a:t>
            </a:r>
            <a:r>
              <a:rPr lang="de-DE" sz="1400" dirty="0" err="1">
                <a:latin typeface="Arial" charset="0"/>
                <a:cs typeface="Arial" charset="0"/>
              </a:rPr>
              <a:t>law</a:t>
            </a:r>
            <a:r>
              <a:rPr lang="de-DE" sz="1400" dirty="0">
                <a:latin typeface="Arial" charset="0"/>
                <a:cs typeface="Arial" charset="0"/>
              </a:rPr>
              <a:t>.</a:t>
            </a:r>
          </a:p>
          <a:p>
            <a:pPr lvl="2">
              <a:defRPr/>
            </a:pPr>
            <a:r>
              <a:rPr lang="de-DE" sz="1400" dirty="0" err="1">
                <a:latin typeface="Arial" charset="0"/>
                <a:cs typeface="Arial" charset="0"/>
              </a:rPr>
              <a:t>Under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Spanish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law</a:t>
            </a:r>
            <a:r>
              <a:rPr lang="de-DE" sz="1400" dirty="0">
                <a:latin typeface="Arial" charset="0"/>
                <a:cs typeface="Arial" charset="0"/>
              </a:rPr>
              <a:t>, also </a:t>
            </a:r>
            <a:r>
              <a:rPr lang="de-DE" sz="1400" dirty="0" err="1">
                <a:latin typeface="Arial" charset="0"/>
                <a:cs typeface="Arial" charset="0"/>
              </a:rPr>
              <a:t>impossible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to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simply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set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it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aside</a:t>
            </a:r>
            <a:r>
              <a:rPr lang="de-DE" sz="1400" dirty="0">
                <a:latin typeface="Arial" charset="0"/>
                <a:cs typeface="Arial" charset="0"/>
              </a:rPr>
              <a:t>, </a:t>
            </a:r>
            <a:r>
              <a:rPr lang="de-DE" sz="1400" dirty="0" err="1">
                <a:latin typeface="Arial" charset="0"/>
                <a:cs typeface="Arial" charset="0"/>
              </a:rPr>
              <a:t>unless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there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has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been</a:t>
            </a:r>
            <a:r>
              <a:rPr lang="de-DE" sz="1400" dirty="0">
                <a:latin typeface="Arial" charset="0"/>
                <a:cs typeface="Arial" charset="0"/>
              </a:rPr>
              <a:t> a </a:t>
            </a:r>
            <a:r>
              <a:rPr lang="de-DE" sz="1400" dirty="0" err="1">
                <a:latin typeface="Arial" charset="0"/>
                <a:cs typeface="Arial" charset="0"/>
              </a:rPr>
              <a:t>reference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for</a:t>
            </a:r>
            <a:r>
              <a:rPr lang="de-DE" sz="1400" dirty="0">
                <a:latin typeface="Arial" charset="0"/>
                <a:cs typeface="Arial" charset="0"/>
              </a:rPr>
              <a:t> a </a:t>
            </a:r>
            <a:r>
              <a:rPr lang="de-DE" sz="1400" dirty="0" err="1">
                <a:latin typeface="Arial" charset="0"/>
                <a:cs typeface="Arial" charset="0"/>
              </a:rPr>
              <a:t>preliminary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ruling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to</a:t>
            </a:r>
            <a:r>
              <a:rPr lang="de-DE" sz="1400" dirty="0">
                <a:latin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cs typeface="Arial" charset="0"/>
              </a:rPr>
              <a:t>the</a:t>
            </a:r>
            <a:r>
              <a:rPr lang="de-DE" sz="1400" dirty="0">
                <a:latin typeface="Arial" charset="0"/>
                <a:cs typeface="Arial" charset="0"/>
              </a:rPr>
              <a:t> CJEU.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10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2631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792088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Discrimination (3)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568952" cy="496855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Forms of discrimination: direct and indirect discrimination</a:t>
            </a:r>
            <a:endParaRPr lang="en-GB" sz="2000" i="1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i="1" dirty="0" err="1">
                <a:latin typeface="Arial"/>
                <a:cs typeface="Arial"/>
              </a:rPr>
              <a:t>Villar</a:t>
            </a:r>
            <a:r>
              <a:rPr lang="en-GB" sz="2000" i="1" dirty="0">
                <a:latin typeface="Arial"/>
                <a:cs typeface="Arial"/>
              </a:rPr>
              <a:t> L</a:t>
            </a: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áiz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continued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):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Rule applies without distinction to male and female workers; </a:t>
            </a:r>
            <a:r>
              <a:rPr lang="en-GB" sz="1600" dirty="0">
                <a:solidFill>
                  <a:srgbClr val="0070C0"/>
                </a:solidFill>
                <a:latin typeface="Arial"/>
                <a:cs typeface="Arial"/>
              </a:rPr>
              <a:t>no direct discrimination. </a:t>
            </a:r>
          </a:p>
          <a:p>
            <a:pPr lvl="1">
              <a:defRPr/>
            </a:pPr>
            <a:r>
              <a:rPr lang="en-GB" sz="1600" dirty="0">
                <a:solidFill>
                  <a:srgbClr val="FF0000"/>
                </a:solidFill>
                <a:latin typeface="Arial"/>
                <a:cs typeface="Arial"/>
              </a:rPr>
              <a:t>Indirect discrimination?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No legal definition in Directive 79/7. CJEU: same concept as under Directive 2006/54.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Definition in Art. 2(1)(b) of Directive 2006/54: “where an apparently neutral provision, criterion or practice would put persons of one sex at a particular disadvantage compared with the other sex, unless that provision, criterion or practice is objectively justified by a legitimate aim, and the means of achieving that aim are appropriate and necessary.”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E.g. if a significantly greater proportion of individuals of one sex, as compared with individuals of the other sex, is disadvantaged.</a:t>
            </a:r>
          </a:p>
          <a:p>
            <a:pPr lvl="2">
              <a:defRPr/>
            </a:pPr>
            <a:r>
              <a:rPr lang="en-GB" sz="1400" dirty="0">
                <a:solidFill>
                  <a:srgbClr val="00B050"/>
                </a:solidFill>
                <a:latin typeface="Arial"/>
                <a:cs typeface="Arial"/>
              </a:rPr>
              <a:t>How to compare? </a:t>
            </a:r>
            <a:r>
              <a:rPr lang="en-GB" sz="1400" dirty="0">
                <a:latin typeface="Arial"/>
                <a:cs typeface="Arial"/>
              </a:rPr>
              <a:t>Double test following </a:t>
            </a:r>
            <a:r>
              <a:rPr lang="en-GB" sz="1400" i="1" dirty="0">
                <a:latin typeface="Arial"/>
                <a:cs typeface="Arial"/>
              </a:rPr>
              <a:t>Seymour-Smith </a:t>
            </a:r>
            <a:r>
              <a:rPr lang="en-GB" sz="1400" dirty="0">
                <a:latin typeface="Arial"/>
                <a:cs typeface="Arial"/>
              </a:rPr>
              <a:t>(1999):</a:t>
            </a:r>
          </a:p>
          <a:p>
            <a:pPr lvl="3">
              <a:defRPr/>
            </a:pPr>
            <a:r>
              <a:rPr lang="en-GB" sz="1200" dirty="0">
                <a:latin typeface="Arial"/>
                <a:cs typeface="Arial"/>
              </a:rPr>
              <a:t>The respective proportions of workers who are and who are not affected within the male workforce;</a:t>
            </a:r>
          </a:p>
          <a:p>
            <a:pPr lvl="3">
              <a:defRPr/>
            </a:pPr>
            <a:r>
              <a:rPr lang="en-GB" sz="1200" dirty="0">
                <a:latin typeface="Arial"/>
                <a:cs typeface="Arial"/>
              </a:rPr>
              <a:t>The respective proportions of workers who are and who are not affected within the female workforce.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Here: most part-time workers are negatively affected.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15,47 % of all wage earners are women; whilst 75 % of part-time workers are women.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National court must assess the situation.</a:t>
            </a:r>
          </a:p>
          <a:p>
            <a:pPr lvl="3">
              <a:defRPr/>
            </a:pPr>
            <a:endParaRPr lang="en-GB" sz="800" dirty="0">
              <a:latin typeface="Arial"/>
              <a:cs typeface="Arial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11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128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792088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Discrimination (4)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280920" cy="496855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Indirect discrimination and objective justification</a:t>
            </a:r>
            <a:endParaRPr lang="en-GB" sz="2000" i="1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i="1" dirty="0" err="1">
                <a:latin typeface="Arial"/>
                <a:cs typeface="Arial"/>
              </a:rPr>
              <a:t>Villar</a:t>
            </a:r>
            <a:r>
              <a:rPr lang="en-GB" sz="2000" i="1" dirty="0">
                <a:latin typeface="Arial"/>
                <a:cs typeface="Arial"/>
              </a:rPr>
              <a:t> L</a:t>
            </a: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áiz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continued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):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If indirectly unequal treatment (prima facie discrimination): objective justification?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Argument of Spain: method reflects the principles of contribution and equal treatment; a lesser pension is the counterpart to </a:t>
            </a:r>
            <a:r>
              <a:rPr lang="en-GB" sz="1400">
                <a:latin typeface="Arial"/>
                <a:cs typeface="Arial"/>
              </a:rPr>
              <a:t>less work </a:t>
            </a:r>
            <a:r>
              <a:rPr lang="en-GB" sz="1400" dirty="0">
                <a:latin typeface="Arial"/>
                <a:cs typeface="Arial"/>
              </a:rPr>
              <a:t>and smaller contributions.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CJEU:</a:t>
            </a:r>
          </a:p>
          <a:p>
            <a:pPr lvl="3">
              <a:defRPr/>
            </a:pPr>
            <a:r>
              <a:rPr lang="en-GB" sz="1200" i="1" dirty="0">
                <a:latin typeface="Arial"/>
                <a:cs typeface="Arial"/>
              </a:rPr>
              <a:t>Pro rata </a:t>
            </a:r>
            <a:r>
              <a:rPr lang="en-GB" sz="1200" dirty="0">
                <a:latin typeface="Arial"/>
                <a:cs typeface="Arial"/>
              </a:rPr>
              <a:t>calculations as such are fine, but really only that. Greater reductions are not acceptable.</a:t>
            </a:r>
          </a:p>
          <a:p>
            <a:pPr lvl="3">
              <a:defRPr/>
            </a:pPr>
            <a:r>
              <a:rPr lang="en-GB" sz="1200" dirty="0">
                <a:latin typeface="Arial"/>
                <a:cs typeface="Arial"/>
              </a:rPr>
              <a:t>Here: pro rata for the calculation of the basic benefit but then further reduction - not justified.</a:t>
            </a:r>
          </a:p>
          <a:p>
            <a:pPr marL="1371600" lvl="3" indent="0">
              <a:buNone/>
              <a:defRPr/>
            </a:pPr>
            <a:endParaRPr lang="en-GB" sz="1200" dirty="0">
              <a:latin typeface="Arial"/>
              <a:cs typeface="Arial"/>
            </a:endParaRPr>
          </a:p>
          <a:p>
            <a:pPr lvl="3">
              <a:defRPr/>
            </a:pPr>
            <a:endParaRPr lang="en-GB" sz="1000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dirty="0">
                <a:latin typeface="Arial"/>
                <a:cs typeface="Arial"/>
              </a:rPr>
              <a:t>Practical effect of the ruling?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Remember: National court stated that </a:t>
            </a:r>
            <a:r>
              <a:rPr lang="en-GB" sz="1600" dirty="0">
                <a:solidFill>
                  <a:srgbClr val="FF0000"/>
                </a:solidFill>
                <a:latin typeface="Arial"/>
                <a:cs typeface="Arial"/>
              </a:rPr>
              <a:t>EU-conform interpretation is not possible</a:t>
            </a:r>
            <a:r>
              <a:rPr lang="en-GB" sz="1600" dirty="0">
                <a:latin typeface="Arial"/>
                <a:cs typeface="Arial"/>
              </a:rPr>
              <a:t>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Thus conflict between national law and EU law.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Ms </a:t>
            </a:r>
            <a:r>
              <a:rPr lang="en-GB" sz="1600" dirty="0" err="1">
                <a:latin typeface="Arial"/>
                <a:cs typeface="Arial"/>
              </a:rPr>
              <a:t>Villar</a:t>
            </a:r>
            <a:r>
              <a:rPr lang="en-GB" sz="1600" dirty="0">
                <a:latin typeface="Arial"/>
                <a:cs typeface="Arial"/>
              </a:rPr>
              <a:t> L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áiz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will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have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rely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on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direct</a:t>
            </a:r>
            <a:r>
              <a:rPr lang="de-DE" sz="16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effect</a:t>
            </a:r>
            <a:r>
              <a:rPr lang="de-DE" sz="16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prohibition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discrimination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 No</a:t>
            </a:r>
            <a:r>
              <a:rPr lang="de-DE" sz="1600" dirty="0">
                <a:latin typeface="Arial" charset="0"/>
                <a:cs typeface="Arial" charset="0"/>
              </a:rPr>
              <a:t>t a </a:t>
            </a:r>
            <a:r>
              <a:rPr lang="de-DE" sz="1600" dirty="0" err="1">
                <a:latin typeface="Arial" charset="0"/>
                <a:cs typeface="Arial" charset="0"/>
              </a:rPr>
              <a:t>problem</a:t>
            </a:r>
            <a:r>
              <a:rPr lang="de-DE" sz="1600" dirty="0">
                <a:latin typeface="Arial" charset="0"/>
                <a:cs typeface="Arial" charset="0"/>
              </a:rPr>
              <a:t> in </a:t>
            </a:r>
            <a:r>
              <a:rPr lang="de-DE" sz="1600" dirty="0" err="1">
                <a:latin typeface="Arial" charset="0"/>
                <a:cs typeface="Arial" charset="0"/>
              </a:rPr>
              <a:t>this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case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as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it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is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cs typeface="Arial" charset="0"/>
              </a:rPr>
              <a:t> a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cs typeface="Arial" charset="0"/>
              </a:rPr>
              <a:t>vertical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nature</a:t>
            </a:r>
            <a:r>
              <a:rPr lang="de-DE" sz="1600" dirty="0">
                <a:latin typeface="Arial" charset="0"/>
                <a:cs typeface="Arial" charset="0"/>
              </a:rPr>
              <a:t> (individual – </a:t>
            </a:r>
            <a:r>
              <a:rPr lang="de-DE" sz="1600" dirty="0" err="1">
                <a:latin typeface="Arial" charset="0"/>
                <a:cs typeface="Arial" charset="0"/>
              </a:rPr>
              <a:t>state</a:t>
            </a:r>
            <a:r>
              <a:rPr lang="de-DE" sz="1600" dirty="0">
                <a:latin typeface="Arial" charset="0"/>
                <a:cs typeface="Arial" charset="0"/>
              </a:rPr>
              <a:t>); in </a:t>
            </a:r>
            <a:r>
              <a:rPr lang="de-DE" sz="1600" dirty="0" err="1">
                <a:latin typeface="Arial" charset="0"/>
                <a:cs typeface="Arial" charset="0"/>
              </a:rPr>
              <a:t>line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with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i="1" dirty="0">
                <a:latin typeface="Arial" charset="0"/>
                <a:cs typeface="Arial" charset="0"/>
              </a:rPr>
              <a:t>Bauer </a:t>
            </a:r>
            <a:r>
              <a:rPr lang="de-DE" sz="1600" i="1" dirty="0" err="1">
                <a:latin typeface="Arial" charset="0"/>
                <a:cs typeface="Arial" charset="0"/>
              </a:rPr>
              <a:t>and</a:t>
            </a:r>
            <a:r>
              <a:rPr lang="de-DE" sz="1600" i="1" dirty="0">
                <a:latin typeface="Arial" charset="0"/>
                <a:cs typeface="Arial" charset="0"/>
              </a:rPr>
              <a:t> </a:t>
            </a:r>
            <a:r>
              <a:rPr lang="de-DE" sz="1600" i="1" dirty="0" err="1">
                <a:latin typeface="Arial" charset="0"/>
                <a:cs typeface="Arial" charset="0"/>
              </a:rPr>
              <a:t>Broßonn</a:t>
            </a:r>
            <a:r>
              <a:rPr lang="de-DE" sz="1600" i="1" dirty="0">
                <a:latin typeface="Arial" charset="0"/>
                <a:cs typeface="Arial" charset="0"/>
              </a:rPr>
              <a:t> </a:t>
            </a:r>
            <a:r>
              <a:rPr lang="de-DE" sz="1600" dirty="0">
                <a:latin typeface="Arial" charset="0"/>
                <a:cs typeface="Arial" charset="0"/>
              </a:rPr>
              <a:t>(2018).</a:t>
            </a:r>
          </a:p>
          <a:p>
            <a:pPr lvl="1">
              <a:defRPr/>
            </a:pPr>
            <a:r>
              <a:rPr lang="de-DE" sz="1600" dirty="0">
                <a:latin typeface="Arial" charset="0"/>
                <a:cs typeface="Arial" charset="0"/>
              </a:rPr>
              <a:t>Thus </a:t>
            </a:r>
            <a:r>
              <a:rPr lang="de-DE" sz="1600" dirty="0" err="1">
                <a:latin typeface="Arial" charset="0"/>
                <a:cs typeface="Arial" charset="0"/>
              </a:rPr>
              <a:t>no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need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for</a:t>
            </a:r>
            <a:r>
              <a:rPr lang="de-DE" sz="1600" dirty="0">
                <a:latin typeface="Arial" charset="0"/>
                <a:cs typeface="Arial" charset="0"/>
              </a:rPr>
              <a:t> an </a:t>
            </a:r>
            <a:r>
              <a:rPr lang="de-DE" sz="1600" dirty="0" err="1">
                <a:latin typeface="Arial" charset="0"/>
                <a:cs typeface="Arial" charset="0"/>
              </a:rPr>
              <a:t>interpretation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cs typeface="Arial" charset="0"/>
              </a:rPr>
              <a:t> Art. 21 CFR – </a:t>
            </a:r>
            <a:r>
              <a:rPr lang="de-DE" sz="1600" dirty="0" err="1">
                <a:solidFill>
                  <a:srgbClr val="0070C0"/>
                </a:solidFill>
                <a:latin typeface="Arial" charset="0"/>
                <a:cs typeface="Arial" charset="0"/>
              </a:rPr>
              <a:t>note</a:t>
            </a:r>
            <a:r>
              <a:rPr lang="de-DE" sz="1600" dirty="0">
                <a:solidFill>
                  <a:srgbClr val="0070C0"/>
                </a:solidFill>
                <a:latin typeface="Arial" charset="0"/>
                <a:cs typeface="Arial" charset="0"/>
              </a:rPr>
              <a:t>: Court </a:t>
            </a:r>
            <a:r>
              <a:rPr lang="de-DE" sz="1600" dirty="0" err="1">
                <a:solidFill>
                  <a:srgbClr val="0070C0"/>
                </a:solidFill>
                <a:latin typeface="Arial" charset="0"/>
                <a:cs typeface="Arial" charset="0"/>
              </a:rPr>
              <a:t>does</a:t>
            </a:r>
            <a:r>
              <a:rPr lang="de-DE" sz="1600" dirty="0">
                <a:solidFill>
                  <a:srgbClr val="0070C0"/>
                </a:solidFill>
                <a:latin typeface="Arial" charset="0"/>
                <a:cs typeface="Arial" charset="0"/>
              </a:rPr>
              <a:t> not </a:t>
            </a:r>
            <a:r>
              <a:rPr lang="de-DE" sz="1600" dirty="0" err="1">
                <a:solidFill>
                  <a:srgbClr val="0070C0"/>
                </a:solidFill>
                <a:latin typeface="Arial" charset="0"/>
                <a:cs typeface="Arial" charset="0"/>
              </a:rPr>
              <a:t>explicitly</a:t>
            </a:r>
            <a:r>
              <a:rPr lang="de-DE" sz="1600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Arial" charset="0"/>
                <a:cs typeface="Arial" charset="0"/>
              </a:rPr>
              <a:t>answer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cs typeface="Arial" charset="0"/>
              </a:rPr>
              <a:t> (</a:t>
            </a:r>
            <a:r>
              <a:rPr lang="de-DE" sz="1600" dirty="0" err="1">
                <a:latin typeface="Arial" charset="0"/>
                <a:cs typeface="Arial" charset="0"/>
              </a:rPr>
              <a:t>implicit</a:t>
            </a:r>
            <a:r>
              <a:rPr lang="de-DE" sz="1600" dirty="0">
                <a:latin typeface="Arial" charset="0"/>
                <a:cs typeface="Arial" charset="0"/>
              </a:rPr>
              <a:t>) </a:t>
            </a:r>
            <a:r>
              <a:rPr lang="de-DE" sz="1600" dirty="0" err="1">
                <a:latin typeface="Arial" charset="0"/>
                <a:cs typeface="Arial" charset="0"/>
              </a:rPr>
              <a:t>question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related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need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for</a:t>
            </a:r>
            <a:r>
              <a:rPr lang="de-DE" sz="1600" dirty="0">
                <a:latin typeface="Arial" charset="0"/>
                <a:cs typeface="Arial" charset="0"/>
              </a:rPr>
              <a:t> a </a:t>
            </a:r>
            <a:r>
              <a:rPr lang="de-DE" sz="1600" dirty="0" err="1">
                <a:latin typeface="Arial" charset="0"/>
                <a:cs typeface="Arial" charset="0"/>
              </a:rPr>
              <a:t>preliminary</a:t>
            </a:r>
            <a:r>
              <a:rPr lang="de-DE" sz="1600" dirty="0">
                <a:latin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cs typeface="Arial" charset="0"/>
              </a:rPr>
              <a:t>ruling</a:t>
            </a:r>
            <a:r>
              <a:rPr lang="de-DE" sz="1600" dirty="0">
                <a:latin typeface="Arial" charset="0"/>
                <a:cs typeface="Arial" charset="0"/>
              </a:rPr>
              <a:t>.</a:t>
            </a:r>
            <a:endParaRPr lang="en-GB" sz="1600" dirty="0">
              <a:latin typeface="Arial"/>
              <a:cs typeface="Arial"/>
            </a:endParaRPr>
          </a:p>
          <a:p>
            <a:pPr lvl="3">
              <a:defRPr/>
            </a:pPr>
            <a:endParaRPr lang="en-GB" sz="1000" dirty="0">
              <a:latin typeface="Arial"/>
              <a:cs typeface="Arial"/>
            </a:endParaRPr>
          </a:p>
          <a:p>
            <a:pPr lvl="2">
              <a:defRPr/>
            </a:pPr>
            <a:endParaRPr lang="en-GB" sz="1000" dirty="0">
              <a:latin typeface="Arial"/>
              <a:cs typeface="Arial"/>
            </a:endParaRPr>
          </a:p>
          <a:p>
            <a:pPr lvl="3">
              <a:defRPr/>
            </a:pPr>
            <a:endParaRPr lang="en-GB" sz="800" dirty="0">
              <a:latin typeface="Arial"/>
              <a:cs typeface="Arial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12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596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792088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Discrimination (5)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208912" cy="496855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Forms of discrimination: direct and indirect discrimination</a:t>
            </a:r>
            <a:endParaRPr lang="en-GB" sz="2000" i="1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i="1" dirty="0">
                <a:latin typeface="Arial"/>
                <a:cs typeface="Arial"/>
              </a:rPr>
              <a:t>Praxair </a:t>
            </a:r>
            <a:r>
              <a:rPr lang="en-GB" sz="2000" dirty="0">
                <a:latin typeface="Arial"/>
                <a:cs typeface="Arial"/>
              </a:rPr>
              <a:t>(2019):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Concerns a full-time worker on parental leave in the form of reduced working time; part of the compensation and of the redeployment leave allowance are calculated on the basis of the reduced salary during that leave.</a:t>
            </a:r>
            <a:endParaRPr lang="en-GB" sz="1600" dirty="0">
              <a:highlight>
                <a:srgbClr val="FFFF00"/>
              </a:highlight>
              <a:latin typeface="Arial"/>
              <a:cs typeface="Arial"/>
            </a:endParaRP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National court: indirect sex discrimination in relation to pay under Art. 157 TFEU?</a:t>
            </a:r>
          </a:p>
          <a:p>
            <a:pPr marL="457200" lvl="1" indent="0">
              <a:buNone/>
              <a:defRPr/>
            </a:pPr>
            <a:endParaRPr lang="en-GB" sz="1600" dirty="0">
              <a:latin typeface="Arial"/>
              <a:cs typeface="Arial"/>
            </a:endParaRPr>
          </a:p>
          <a:p>
            <a:pPr lvl="1">
              <a:defRPr/>
            </a:pPr>
            <a:r>
              <a:rPr lang="en-GB" sz="1600" dirty="0">
                <a:solidFill>
                  <a:srgbClr val="FF0000"/>
                </a:solidFill>
                <a:latin typeface="Arial"/>
                <a:cs typeface="Arial"/>
              </a:rPr>
              <a:t>Interesting procedural issue</a:t>
            </a:r>
            <a:r>
              <a:rPr lang="en-GB" sz="1600" dirty="0">
                <a:latin typeface="Arial"/>
                <a:cs typeface="Arial"/>
              </a:rPr>
              <a:t>: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Is the question on indirect discrimination in relation to pay at all admissible, given that both parties are individuals (i.e. no direct effect)?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Argument by Praxair and the French Government: irrelevant question.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CJEU: not correct – relevance does not depend on direct effect, there is also the obligation of EU-conform interpretation of national law (which has not been excluded by the national court in this case).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13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6718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792088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Discrimination (6)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280920" cy="496855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Indirect discrimination and objective justification</a:t>
            </a:r>
            <a:endParaRPr lang="en-GB" sz="2000" i="1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i="1" dirty="0">
                <a:latin typeface="Arial"/>
                <a:cs typeface="Arial"/>
              </a:rPr>
              <a:t>Praxair </a:t>
            </a:r>
            <a:r>
              <a:rPr lang="en-GB" sz="2000" dirty="0">
                <a:latin typeface="Arial"/>
                <a:cs typeface="Arial"/>
              </a:rPr>
              <a:t>(2019):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CJEU on the substance in relation to Art. 157 TFEU: 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Discrimination = application of different rules to comparable situations or of the same rule to different situations; here: part-time and full-time workers are comparable as regards the right to the benefits in question.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EU law also prohibits indirect sex discrimination: measure formulated in neutral terms that puts considerably more workers of one sex at a disadvantage, unless there is objective justification. [Note: </a:t>
            </a:r>
            <a:r>
              <a:rPr lang="en-GB" sz="1400" dirty="0">
                <a:solidFill>
                  <a:srgbClr val="FF0000"/>
                </a:solidFill>
                <a:latin typeface="Arial"/>
                <a:cs typeface="Arial"/>
              </a:rPr>
              <a:t>no legal definition </a:t>
            </a:r>
            <a:r>
              <a:rPr lang="en-GB" sz="1400" dirty="0">
                <a:latin typeface="Arial"/>
                <a:cs typeface="Arial"/>
              </a:rPr>
              <a:t>in Art. 157 TFEU, only case law.]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Here worse treatment of those workers who were on part-time parental leave.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96 % of workers who take parental leave are women = prima facie indirect discrimination.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Objective justification: France gave no indications in that respect; thus indirect sex discrimination.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[Reminder: case also concerns the Parental Leave Directive; not discussed here.]</a:t>
            </a:r>
          </a:p>
          <a:p>
            <a:pPr lvl="1">
              <a:defRPr/>
            </a:pPr>
            <a:endParaRPr lang="en-GB" sz="1600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dirty="0">
                <a:latin typeface="Arial"/>
                <a:cs typeface="Arial"/>
              </a:rPr>
              <a:t>Practical effect of the ruling: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Horizontal direct effect of the equal pay part of Art. 157 TFEU.</a:t>
            </a:r>
          </a:p>
          <a:p>
            <a:pPr lvl="1">
              <a:defRPr/>
            </a:pPr>
            <a:endParaRPr lang="en-GB" sz="1600" dirty="0">
              <a:latin typeface="Arial"/>
              <a:cs typeface="Arial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14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3601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792088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Enforcement (1)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280920" cy="496855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General background; victimisation</a:t>
            </a:r>
            <a:endParaRPr lang="en-GB" sz="2000" i="1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dirty="0">
                <a:latin typeface="Arial"/>
                <a:cs typeface="Arial"/>
              </a:rPr>
              <a:t>Background: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Art. 19 TEU: obligation of the Member States to provide for effective legal protection in the fields covered by EU law. 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Specific rules in certain Directives relate to various aspects of enforcement.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Certain obligations exist even in the absence of specific rules, e.g. on levelling up.</a:t>
            </a:r>
          </a:p>
          <a:p>
            <a:pPr>
              <a:defRPr/>
            </a:pPr>
            <a:endParaRPr lang="en-GB" sz="2000" i="1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i="1" dirty="0" err="1">
                <a:latin typeface="Arial"/>
                <a:cs typeface="Arial"/>
              </a:rPr>
              <a:t>Hakelbracht</a:t>
            </a:r>
            <a:r>
              <a:rPr lang="en-GB" sz="2000" i="1" dirty="0">
                <a:latin typeface="Arial"/>
                <a:cs typeface="Arial"/>
              </a:rPr>
              <a:t> </a:t>
            </a:r>
            <a:r>
              <a:rPr lang="en-GB" sz="2000" dirty="0">
                <a:latin typeface="Arial"/>
                <a:cs typeface="Arial"/>
              </a:rPr>
              <a:t>(2019):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Relates to a specific rule, Art. 24 of Directive 2006/54 on protection against adverse treatment as a reaction to a complaint.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Concerns a company that does not hire an applicant (Ms </a:t>
            </a:r>
            <a:r>
              <a:rPr lang="en-GB" sz="1600" dirty="0" err="1">
                <a:latin typeface="Arial"/>
                <a:cs typeface="Arial"/>
              </a:rPr>
              <a:t>Hakelbracht</a:t>
            </a:r>
            <a:r>
              <a:rPr lang="en-GB" sz="1600" dirty="0">
                <a:latin typeface="Arial"/>
                <a:cs typeface="Arial"/>
              </a:rPr>
              <a:t>) because of her pregnancy. An employee states that this is illegal (Ms </a:t>
            </a:r>
            <a:r>
              <a:rPr lang="en-GB" sz="1600" dirty="0" err="1">
                <a:latin typeface="Arial"/>
                <a:cs typeface="Arial"/>
              </a:rPr>
              <a:t>Vandenbon</a:t>
            </a:r>
            <a:r>
              <a:rPr lang="en-GB" sz="1600" dirty="0">
                <a:latin typeface="Arial"/>
                <a:cs typeface="Arial"/>
              </a:rPr>
              <a:t>) and is herself dismissed later on. Both demand damages and go to court over this.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CJEU case only concerns the employee, Ms </a:t>
            </a:r>
            <a:r>
              <a:rPr lang="en-GB" sz="1600" dirty="0" err="1">
                <a:latin typeface="Arial"/>
                <a:cs typeface="Arial"/>
              </a:rPr>
              <a:t>Vandenbon</a:t>
            </a:r>
            <a:r>
              <a:rPr lang="en-GB" sz="1600" dirty="0">
                <a:latin typeface="Arial"/>
                <a:cs typeface="Arial"/>
              </a:rPr>
              <a:t>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National law provides for protection only for official witnesses in proceedings.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Is this in line with Art. 24 of Directive 2006/54?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15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6807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792088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Enforcement (2)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280920" cy="496855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Victimisation</a:t>
            </a:r>
            <a:endParaRPr lang="en-GB" sz="2000" i="1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i="1" dirty="0" err="1">
                <a:latin typeface="Arial"/>
                <a:cs typeface="Arial"/>
              </a:rPr>
              <a:t>Hakelbracht</a:t>
            </a:r>
            <a:r>
              <a:rPr lang="en-GB" sz="2000" i="1" dirty="0">
                <a:latin typeface="Arial"/>
                <a:cs typeface="Arial"/>
              </a:rPr>
              <a:t> </a:t>
            </a:r>
            <a:r>
              <a:rPr lang="en-GB" sz="2000" dirty="0">
                <a:latin typeface="Arial"/>
                <a:cs typeface="Arial"/>
              </a:rPr>
              <a:t>(continued):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Is there a causal link between Ms </a:t>
            </a:r>
            <a:r>
              <a:rPr lang="en-GB" sz="1600" dirty="0" err="1">
                <a:latin typeface="Arial"/>
                <a:cs typeface="Arial"/>
              </a:rPr>
              <a:t>Vandenbon’s</a:t>
            </a:r>
            <a:r>
              <a:rPr lang="en-GB" sz="1600" dirty="0">
                <a:latin typeface="Arial"/>
                <a:cs typeface="Arial"/>
              </a:rPr>
              <a:t> action and her dismissal?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If so: refusal to hire Ms </a:t>
            </a:r>
            <a:r>
              <a:rPr lang="en-GB" sz="1600" dirty="0" err="1">
                <a:latin typeface="Arial"/>
                <a:cs typeface="Arial"/>
              </a:rPr>
              <a:t>Hakelbracht</a:t>
            </a:r>
            <a:r>
              <a:rPr lang="en-GB" sz="1600" dirty="0">
                <a:latin typeface="Arial"/>
                <a:cs typeface="Arial"/>
              </a:rPr>
              <a:t> is direct sex discrimination.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Victimisation under Art. 24 concerns employees and their representatives: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Must be broadly construed; wording indicates no limit to the employee who complained; see also recital 32 in the preamble: employees who defend or give evidence on behalf of another person should get the same protection.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Further supported by the objective of Art. 24, namely ensuring the implementation of the principle of equal treatment.</a:t>
            </a:r>
          </a:p>
          <a:p>
            <a:pPr lvl="2">
              <a:defRPr/>
            </a:pPr>
            <a:r>
              <a:rPr lang="en-GB" sz="1400" dirty="0">
                <a:latin typeface="Arial"/>
                <a:cs typeface="Arial"/>
              </a:rPr>
              <a:t>Art. 17 demands procedures for all persons who consider themselves wronged by the failure apply the principle of equal treatment – reflects the principle of effective judicial protection; see also </a:t>
            </a:r>
            <a:r>
              <a:rPr lang="en-GB" sz="1400" i="1" dirty="0" err="1">
                <a:latin typeface="Arial"/>
                <a:cs typeface="Arial"/>
              </a:rPr>
              <a:t>Coote</a:t>
            </a:r>
            <a:r>
              <a:rPr lang="en-GB" sz="1400" i="1" dirty="0">
                <a:latin typeface="Arial"/>
                <a:cs typeface="Arial"/>
              </a:rPr>
              <a:t> </a:t>
            </a:r>
            <a:r>
              <a:rPr lang="en-GB" sz="1400" dirty="0">
                <a:latin typeface="Arial"/>
                <a:cs typeface="Arial"/>
              </a:rPr>
              <a:t>(1998, with respect to previous legislation). Must cover measures of the employer as a reaction to enforcement proceedings.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Here: national law is not just about mere procedural rules of evidence but also about who is protected.</a:t>
            </a:r>
          </a:p>
          <a:p>
            <a:pPr lvl="1">
              <a:defRPr/>
            </a:pPr>
            <a:r>
              <a:rPr lang="en-GB" sz="1600" dirty="0">
                <a:latin typeface="Arial"/>
                <a:cs typeface="Arial"/>
              </a:rPr>
              <a:t>Result: Art. 24 of Directive 2006/54 also covers persons such as Ms </a:t>
            </a:r>
            <a:r>
              <a:rPr lang="en-GB" sz="1600" dirty="0" err="1">
                <a:latin typeface="Arial"/>
                <a:cs typeface="Arial"/>
              </a:rPr>
              <a:t>Vandenbon</a:t>
            </a:r>
            <a:r>
              <a:rPr lang="en-GB" sz="1600" dirty="0">
                <a:latin typeface="Arial"/>
                <a:cs typeface="Arial"/>
              </a:rPr>
              <a:t>.</a:t>
            </a:r>
          </a:p>
          <a:p>
            <a:pPr lvl="2">
              <a:defRPr/>
            </a:pPr>
            <a:endParaRPr lang="en-GB" sz="1200" dirty="0">
              <a:latin typeface="Arial"/>
              <a:cs typeface="Arial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16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7543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792088"/>
          </a:xfrm>
        </p:spPr>
        <p:txBody>
          <a:bodyPr/>
          <a:lstStyle/>
          <a:p>
            <a:pPr>
              <a:defRPr/>
            </a:pPr>
            <a:br>
              <a:rPr lang="en-GB" dirty="0">
                <a:latin typeface="Arial"/>
                <a:cs typeface="Arial"/>
              </a:rPr>
            </a:br>
            <a:br>
              <a:rPr lang="en-GB" dirty="0">
                <a:latin typeface="Arial"/>
                <a:cs typeface="Arial"/>
              </a:rPr>
            </a:br>
            <a:r>
              <a:rPr lang="en-GB" b="1" dirty="0">
                <a:latin typeface="Arial"/>
                <a:cs typeface="Arial"/>
              </a:rPr>
              <a:t>Thank you for your attention!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280920" cy="496855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en-GB" sz="2000" dirty="0">
              <a:latin typeface="Arial"/>
              <a:cs typeface="Arial"/>
            </a:endParaRPr>
          </a:p>
          <a:p>
            <a:pPr marL="0" indent="0">
              <a:buFontTx/>
              <a:buNone/>
              <a:defRPr/>
            </a:pPr>
            <a:endParaRPr lang="en-GB" sz="2000" dirty="0">
              <a:latin typeface="Arial"/>
              <a:cs typeface="Arial"/>
            </a:endParaRPr>
          </a:p>
          <a:p>
            <a:pPr marL="0" indent="0">
              <a:buFontTx/>
              <a:buNone/>
              <a:defRPr/>
            </a:pPr>
            <a:endParaRPr lang="en-GB" sz="2000" dirty="0">
              <a:latin typeface="Arial"/>
              <a:cs typeface="Arial"/>
            </a:endParaRPr>
          </a:p>
          <a:p>
            <a:pPr marL="0" indent="0">
              <a:buFontTx/>
              <a:buNone/>
              <a:defRPr/>
            </a:pPr>
            <a:endParaRPr lang="en-GB" sz="2000" dirty="0">
              <a:latin typeface="Arial"/>
              <a:cs typeface="Arial"/>
            </a:endParaRPr>
          </a:p>
          <a:p>
            <a:pPr marL="0" indent="0">
              <a:buFontTx/>
              <a:buNone/>
              <a:defRPr/>
            </a:pPr>
            <a:endParaRPr lang="en-GB" sz="2000" b="1" dirty="0">
              <a:solidFill>
                <a:srgbClr val="FF0000"/>
              </a:solidFill>
              <a:latin typeface="Arial"/>
              <a:cs typeface="Arial"/>
            </a:endParaRPr>
          </a:p>
          <a:p>
            <a:pPr marL="0" indent="0">
              <a:buFontTx/>
              <a:buNone/>
              <a:defRPr/>
            </a:pPr>
            <a:endParaRPr lang="en-GB" sz="2000" dirty="0">
              <a:latin typeface="Arial"/>
              <a:cs typeface="Arial"/>
            </a:endParaRPr>
          </a:p>
          <a:p>
            <a:pPr marL="0" indent="0" algn="ctr">
              <a:buFontTx/>
              <a:buNone/>
              <a:defRPr/>
            </a:pPr>
            <a:r>
              <a:rPr lang="en-GB" sz="2000" dirty="0">
                <a:latin typeface="Arial"/>
                <a:cs typeface="Arial"/>
              </a:rPr>
              <a:t>Contact:</a:t>
            </a:r>
          </a:p>
          <a:p>
            <a:pPr marL="0" indent="0" algn="ctr">
              <a:buFontTx/>
              <a:buNone/>
              <a:defRPr/>
            </a:pPr>
            <a:r>
              <a:rPr lang="en-GB" sz="2000" dirty="0">
                <a:latin typeface="Arial"/>
                <a:cs typeface="Arial"/>
                <a:hlinkClick r:id="rId3"/>
              </a:rPr>
              <a:t>r.c.tobler@law.leidenuniv.nl</a:t>
            </a:r>
            <a:r>
              <a:rPr lang="en-GB" sz="2000" dirty="0">
                <a:latin typeface="Arial"/>
                <a:cs typeface="Arial"/>
              </a:rPr>
              <a:t> or </a:t>
            </a:r>
            <a:r>
              <a:rPr lang="en-GB" sz="2000" dirty="0">
                <a:latin typeface="Arial"/>
                <a:cs typeface="Arial"/>
                <a:hlinkClick r:id="rId4"/>
              </a:rPr>
              <a:t>christa.tobler@unibas.ch</a:t>
            </a:r>
            <a:r>
              <a:rPr lang="en-GB" sz="2000" dirty="0">
                <a:latin typeface="Arial"/>
                <a:cs typeface="Arial"/>
              </a:rPr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17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0638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136904" cy="648072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Introduction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38337"/>
            <a:ext cx="8136904" cy="5114999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Overview: equality cases discussed</a:t>
            </a:r>
          </a:p>
          <a:p>
            <a:pPr>
              <a:defRPr/>
            </a:pPr>
            <a:r>
              <a:rPr lang="en-GB" sz="2000" dirty="0">
                <a:latin typeface="Arial"/>
                <a:cs typeface="Arial"/>
              </a:rPr>
              <a:t>Sex equality cases:</a:t>
            </a:r>
          </a:p>
          <a:p>
            <a:pPr lvl="1">
              <a:defRPr/>
            </a:pPr>
            <a:r>
              <a:rPr lang="en-GB" sz="1600" i="1" dirty="0" err="1">
                <a:latin typeface="Arial"/>
                <a:cs typeface="Arial"/>
              </a:rPr>
              <a:t>Villar</a:t>
            </a:r>
            <a:r>
              <a:rPr lang="en-GB" sz="1600" i="1" dirty="0">
                <a:latin typeface="Arial"/>
                <a:cs typeface="Arial"/>
              </a:rPr>
              <a:t> L</a:t>
            </a:r>
            <a:r>
              <a:rPr lang="de-DE" sz="1600" i="1" dirty="0" err="1">
                <a:latin typeface="Arial" charset="0"/>
                <a:ea typeface="Arial" charset="0"/>
                <a:cs typeface="Arial" charset="0"/>
              </a:rPr>
              <a:t>áiz</a:t>
            </a:r>
            <a:r>
              <a:rPr lang="de-DE" sz="1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(2019): </a:t>
            </a:r>
            <a:r>
              <a:rPr lang="en-GB" sz="1600" dirty="0">
                <a:latin typeface="Arial"/>
                <a:ea typeface="Arial" charset="0"/>
                <a:cs typeface="Arial"/>
              </a:rPr>
              <a:t>c</a:t>
            </a:r>
            <a:r>
              <a:rPr lang="en-GB" sz="1600" dirty="0">
                <a:latin typeface="Arial"/>
                <a:cs typeface="Arial"/>
              </a:rPr>
              <a:t>alculation of statutory retirement pension. </a:t>
            </a: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r>
              <a:rPr lang="de-DE" sz="1600" i="1" dirty="0" err="1">
                <a:latin typeface="Arial" charset="0"/>
                <a:ea typeface="Arial" charset="0"/>
                <a:cs typeface="Arial" charset="0"/>
              </a:rPr>
              <a:t>Praxair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(2019):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compensation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payment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upon upon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dismissal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pPr lvl="1">
              <a:defRPr/>
            </a:pPr>
            <a:r>
              <a:rPr lang="de-DE" sz="1600" i="1" dirty="0" err="1">
                <a:latin typeface="Arial" charset="0"/>
                <a:ea typeface="Arial" charset="0"/>
                <a:cs typeface="Arial" charset="0"/>
              </a:rPr>
              <a:t>Safeway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(2019):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equalisation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retirement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pension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benefits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under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occupational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pension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scheme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1">
              <a:defRPr/>
            </a:pPr>
            <a:r>
              <a:rPr lang="en-GB" sz="1600" i="1" dirty="0" err="1">
                <a:latin typeface="Arial"/>
                <a:cs typeface="Arial"/>
              </a:rPr>
              <a:t>Hakelbracht</a:t>
            </a:r>
            <a:r>
              <a:rPr lang="en-GB" sz="1600" i="1" dirty="0">
                <a:latin typeface="Arial"/>
                <a:cs typeface="Arial"/>
              </a:rPr>
              <a:t> </a:t>
            </a:r>
            <a:r>
              <a:rPr lang="en-GB" sz="1600" dirty="0">
                <a:latin typeface="Arial"/>
                <a:cs typeface="Arial"/>
              </a:rPr>
              <a:t>(2019): retaliatory measures in the context of employment.</a:t>
            </a:r>
          </a:p>
          <a:p>
            <a:pPr lvl="1">
              <a:defRPr/>
            </a:pPr>
            <a:r>
              <a:rPr lang="de-DE" sz="1600" i="1" dirty="0">
                <a:latin typeface="Arial" charset="0"/>
                <a:ea typeface="Arial" charset="0"/>
                <a:cs typeface="Arial" charset="0"/>
              </a:rPr>
              <a:t>Ortiz </a:t>
            </a:r>
            <a:r>
              <a:rPr lang="de-DE" sz="1600" i="1" dirty="0" err="1">
                <a:latin typeface="Arial" charset="0"/>
                <a:ea typeface="Arial" charset="0"/>
                <a:cs typeface="Arial" charset="0"/>
              </a:rPr>
              <a:t>Mesonero</a:t>
            </a:r>
            <a:r>
              <a:rPr lang="de-DE" sz="1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(2019):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father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refused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permission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work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fixed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shifts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order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better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care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his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children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1">
              <a:defRPr/>
            </a:pPr>
            <a:r>
              <a:rPr lang="de-DE" sz="1600" i="1" dirty="0" err="1">
                <a:latin typeface="Arial" charset="0"/>
                <a:ea typeface="Arial" charset="0"/>
                <a:cs typeface="Arial" charset="0"/>
              </a:rPr>
              <a:t>Commission</a:t>
            </a:r>
            <a:r>
              <a:rPr lang="de-DE" sz="1600" i="1" dirty="0">
                <a:latin typeface="Arial" charset="0"/>
                <a:ea typeface="Arial" charset="0"/>
                <a:cs typeface="Arial" charset="0"/>
              </a:rPr>
              <a:t> v </a:t>
            </a:r>
            <a:r>
              <a:rPr lang="de-DE" sz="1600" i="1" dirty="0" err="1">
                <a:latin typeface="Arial" charset="0"/>
                <a:ea typeface="Arial" charset="0"/>
                <a:cs typeface="Arial" charset="0"/>
              </a:rPr>
              <a:t>Poland</a:t>
            </a:r>
            <a:r>
              <a:rPr lang="de-DE" sz="1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(2019):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retirement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age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judges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>
              <a:defRPr/>
            </a:pPr>
            <a:endParaRPr lang="de-DE" sz="2000" dirty="0"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Related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, but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legally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a different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context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(outside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today‘s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scope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, not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further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discussed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only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flagged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), </a:t>
            </a: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Dakneviciute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(2019):</a:t>
            </a:r>
          </a:p>
          <a:p>
            <a:pPr lvl="1">
              <a:defRPr/>
            </a:pP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Concers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person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who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stopped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working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due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health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problems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pregnancy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maternity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pPr lvl="1">
              <a:defRPr/>
            </a:pP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Retention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self-employed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status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view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right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residence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child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benefits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under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Art. 49 TFEU (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freedom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establishment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)?</a:t>
            </a:r>
            <a:endParaRPr lang="de-DE" sz="1600" dirty="0">
              <a:highlight>
                <a:srgbClr val="FFFF00"/>
              </a:highlight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  <a:defRPr/>
            </a:pPr>
            <a:endParaRPr lang="en-GB" sz="2000" dirty="0">
              <a:latin typeface="Arial"/>
              <a:cs typeface="Arial"/>
            </a:endParaRPr>
          </a:p>
          <a:p>
            <a:pPr>
              <a:defRPr/>
            </a:pPr>
            <a:endParaRPr lang="de-DE" sz="20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lvl="2">
              <a:defRPr/>
            </a:pPr>
            <a:endParaRPr lang="de-DE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2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629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39602"/>
            <a:ext cx="8136904" cy="585142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Scope (1)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136904" cy="511256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Which EU law?</a:t>
            </a:r>
          </a:p>
          <a:p>
            <a:pPr>
              <a:defRPr/>
            </a:pPr>
            <a:endParaRPr lang="en-GB" sz="2000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dirty="0">
                <a:latin typeface="Arial"/>
                <a:cs typeface="Arial"/>
              </a:rPr>
              <a:t>Requires an analysis of 1) the facts of the case and 2) the law in terms of its </a:t>
            </a:r>
            <a:r>
              <a:rPr lang="en-GB" sz="2000" dirty="0">
                <a:solidFill>
                  <a:srgbClr val="FF0000"/>
                </a:solidFill>
                <a:latin typeface="Arial"/>
                <a:cs typeface="Arial"/>
              </a:rPr>
              <a:t>personal and material scope</a:t>
            </a:r>
            <a:r>
              <a:rPr lang="en-GB" sz="2000" dirty="0">
                <a:latin typeface="Arial"/>
                <a:cs typeface="Arial"/>
              </a:rPr>
              <a:t>.</a:t>
            </a:r>
          </a:p>
          <a:p>
            <a:pPr>
              <a:defRPr/>
            </a:pPr>
            <a:endParaRPr lang="en-GB" sz="2000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dirty="0">
                <a:latin typeface="Arial"/>
                <a:cs typeface="Arial"/>
              </a:rPr>
              <a:t>Simple case, one relevant item of present EU law – only one:</a:t>
            </a:r>
            <a:br>
              <a:rPr lang="de-DE" sz="1600" dirty="0">
                <a:latin typeface="Arial" charset="0"/>
                <a:cs typeface="Arial" charset="0"/>
              </a:rPr>
            </a:br>
            <a:r>
              <a:rPr lang="en-GB" sz="2000" dirty="0">
                <a:latin typeface="Arial"/>
                <a:cs typeface="Arial"/>
              </a:rPr>
              <a:t>Retaliatory measures in the context of employment, </a:t>
            </a:r>
            <a:r>
              <a:rPr lang="en-GB" sz="2000" i="1" dirty="0" err="1">
                <a:latin typeface="Arial"/>
                <a:cs typeface="Arial"/>
              </a:rPr>
              <a:t>Hakelbracht</a:t>
            </a:r>
            <a:r>
              <a:rPr lang="en-GB" sz="2000" i="1" dirty="0">
                <a:latin typeface="Arial"/>
                <a:cs typeface="Arial"/>
              </a:rPr>
              <a:t> </a:t>
            </a:r>
            <a:r>
              <a:rPr lang="en-GB" sz="2000" dirty="0">
                <a:latin typeface="Arial"/>
                <a:cs typeface="Arial"/>
              </a:rPr>
              <a:t>(2019): Directive 2006/54. </a:t>
            </a:r>
          </a:p>
          <a:p>
            <a:pPr lvl="1">
              <a:defRPr/>
            </a:pPr>
            <a:endParaRPr lang="en-GB" sz="1600" dirty="0">
              <a:latin typeface="Arial"/>
              <a:cs typeface="Arial"/>
            </a:endParaRPr>
          </a:p>
          <a:p>
            <a:pPr>
              <a:defRPr/>
            </a:pPr>
            <a:r>
              <a:rPr lang="en-GB" sz="2000" dirty="0">
                <a:latin typeface="Arial"/>
                <a:cs typeface="Arial"/>
              </a:rPr>
              <a:t>The other cases: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More than one item of EU law is potentially at issue, previous law/old version of the law applies, no EU law applies.</a:t>
            </a:r>
          </a:p>
          <a:p>
            <a:pPr lvl="1">
              <a:defRPr/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  <a:defRPr/>
            </a:pPr>
            <a:endParaRPr lang="en-GB" sz="2000" dirty="0">
              <a:latin typeface="Arial"/>
              <a:cs typeface="Arial"/>
            </a:endParaRPr>
          </a:p>
          <a:p>
            <a:pPr>
              <a:defRPr/>
            </a:pPr>
            <a:endParaRPr lang="de-DE" sz="20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lvl="2">
              <a:defRPr/>
            </a:pPr>
            <a:endParaRPr lang="de-DE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3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4473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39602"/>
            <a:ext cx="8136904" cy="585142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Scope (2)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80920" cy="511256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How much EU law?</a:t>
            </a:r>
            <a:endParaRPr lang="de-DE" sz="20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marL="0" indent="0">
              <a:buFontTx/>
              <a:buNone/>
              <a:defRPr/>
            </a:pPr>
            <a:endParaRPr lang="en-GB" sz="2000" i="1" dirty="0">
              <a:latin typeface="Arial"/>
              <a:cs typeface="Arial"/>
            </a:endParaRPr>
          </a:p>
          <a:p>
            <a:pPr lvl="1">
              <a:defRPr/>
            </a:pP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Two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elements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in parallel, e.g. </a:t>
            </a: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Praxair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(2019)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regarding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compensation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payment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upon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dismissal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which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occurred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during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parental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leave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both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Art. 157 TFEU (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equal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pay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96/34 (parental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leave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apply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1">
              <a:defRPr/>
            </a:pPr>
            <a:endParaRPr lang="de-DE" sz="20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Two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are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potentially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at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issue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only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one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declared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relevant, e.g.  </a:t>
            </a: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Villar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Láiz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(2019),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regarding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calculation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statutory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retirement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pension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lvl="2">
              <a:defRPr/>
            </a:pP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National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court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asks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about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prohibition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sex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discrimination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under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Art. 4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79/7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under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Art. 21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Charter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Fundamental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Rights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2">
              <a:defRPr/>
            </a:pP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CJEU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rules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on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states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that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it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not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necessary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answer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question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relating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Charter.</a:t>
            </a:r>
          </a:p>
          <a:p>
            <a:pPr lvl="1">
              <a:defRPr/>
            </a:pPr>
            <a:endParaRPr lang="de-DE" sz="2000" dirty="0">
              <a:latin typeface="Arial" charset="0"/>
              <a:ea typeface="Arial" charset="0"/>
              <a:cs typeface="Arial" charset="0"/>
            </a:endParaRPr>
          </a:p>
          <a:p>
            <a:pPr lvl="2">
              <a:defRPr/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20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1800" dirty="0">
              <a:latin typeface="Arial" charset="0"/>
              <a:ea typeface="Arial" charset="0"/>
              <a:cs typeface="Arial" charset="0"/>
            </a:endParaRPr>
          </a:p>
          <a:p>
            <a:pPr lvl="2">
              <a:defRPr/>
            </a:pPr>
            <a:endParaRPr lang="de-DE" sz="1400" dirty="0">
              <a:latin typeface="Arial" charset="0"/>
              <a:ea typeface="Arial" charset="0"/>
              <a:cs typeface="Arial" charset="0"/>
            </a:endParaRPr>
          </a:p>
          <a:p>
            <a:pPr lvl="2">
              <a:defRPr/>
            </a:pPr>
            <a:endParaRPr lang="de-DE" sz="14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18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4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  <p:pic>
        <p:nvPicPr>
          <p:cNvPr id="7" name="Bild 5">
            <a:extLst>
              <a:ext uri="{FF2B5EF4-FFF2-40B4-BE49-F238E27FC236}">
                <a16:creationId xmlns:a16="http://schemas.microsoft.com/office/drawing/2014/main" id="{FF2C7363-4477-0446-A648-A7FE60FA2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328" y="351961"/>
            <a:ext cx="1841128" cy="140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081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39602"/>
            <a:ext cx="8136904" cy="585142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Scope (3)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80920" cy="511256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How much EU law?</a:t>
            </a:r>
            <a:endParaRPr lang="de-DE" sz="20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marL="0" indent="0">
              <a:buFontTx/>
              <a:buNone/>
              <a:defRPr/>
            </a:pPr>
            <a:endParaRPr lang="en-GB" sz="2000" i="1" dirty="0">
              <a:latin typeface="Arial"/>
              <a:cs typeface="Arial"/>
            </a:endParaRPr>
          </a:p>
          <a:p>
            <a:pPr lvl="1">
              <a:defRPr/>
            </a:pP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Dispute on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what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applies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–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more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than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one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element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concerning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same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field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employment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sex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equality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relevant; e.g. </a:t>
            </a: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Commission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 v </a:t>
            </a: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Poland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(2019):</a:t>
            </a:r>
          </a:p>
          <a:p>
            <a:pPr lvl="2">
              <a:defRPr/>
            </a:pP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Lowering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retirement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age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judges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ordinary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Polish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courts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 different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age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female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male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judges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2">
              <a:defRPr/>
            </a:pP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Leads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infringement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proceedings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action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CJEU.</a:t>
            </a:r>
          </a:p>
          <a:p>
            <a:pPr lvl="2">
              <a:defRPr/>
            </a:pP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Commission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new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Polish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rule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falls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under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Art. 157 TFEU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under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2006/54,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therefore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not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acceptable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2">
              <a:defRPr/>
            </a:pP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Poland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new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Polish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rule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falls falls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under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79/7,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therefore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acceptable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2">
              <a:defRPr/>
            </a:pP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CJEU:	</a:t>
            </a:r>
          </a:p>
          <a:p>
            <a:pPr lvl="3">
              <a:defRPr/>
            </a:pP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This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about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pay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within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meaning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Art. 157 TFEU,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as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defined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CJEU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case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law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on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occupational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pension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benefits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amounting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pay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3">
              <a:defRPr/>
            </a:pP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It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also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about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occupational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social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security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schemes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within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meaning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certain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provisions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2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1200" dirty="0">
                <a:latin typeface="Arial" charset="0"/>
                <a:ea typeface="Arial" charset="0"/>
                <a:cs typeface="Arial" charset="0"/>
              </a:rPr>
              <a:t> 2006/54.</a:t>
            </a:r>
          </a:p>
          <a:p>
            <a:pPr lvl="2">
              <a:defRPr/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20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20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1800" dirty="0">
              <a:latin typeface="Arial" charset="0"/>
              <a:ea typeface="Arial" charset="0"/>
              <a:cs typeface="Arial" charset="0"/>
            </a:endParaRPr>
          </a:p>
          <a:p>
            <a:pPr lvl="2">
              <a:defRPr/>
            </a:pPr>
            <a:endParaRPr lang="de-DE" sz="1400" dirty="0">
              <a:latin typeface="Arial" charset="0"/>
              <a:ea typeface="Arial" charset="0"/>
              <a:cs typeface="Arial" charset="0"/>
            </a:endParaRPr>
          </a:p>
          <a:p>
            <a:pPr lvl="2">
              <a:defRPr/>
            </a:pPr>
            <a:endParaRPr lang="de-DE" sz="14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18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5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8533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39602"/>
            <a:ext cx="8136904" cy="585142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Scope (4)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80920" cy="511256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How much EU law?</a:t>
            </a:r>
            <a:endParaRPr lang="de-DE" sz="20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marL="0" indent="0">
              <a:buFontTx/>
              <a:buNone/>
              <a:defRPr/>
            </a:pPr>
            <a:endParaRPr lang="en-GB" sz="2000" i="1" dirty="0">
              <a:latin typeface="Arial"/>
              <a:cs typeface="Arial"/>
            </a:endParaRPr>
          </a:p>
          <a:p>
            <a:pPr lvl="1">
              <a:defRPr/>
            </a:pP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Several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elements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are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potentially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relevant but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none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applies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circumstances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, e.g. 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Ortiz </a:t>
            </a: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Mesonero</a:t>
            </a:r>
            <a:r>
              <a:rPr lang="de-DE" sz="18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800" dirty="0">
                <a:latin typeface="Arial" charset="0"/>
                <a:ea typeface="Arial" charset="0"/>
                <a:cs typeface="Arial" charset="0"/>
              </a:rPr>
              <a:t>(2019):</a:t>
            </a:r>
          </a:p>
          <a:p>
            <a:pPr lvl="2">
              <a:defRPr/>
            </a:pP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Concerns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father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who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refused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permission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work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fixed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shifts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order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better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care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his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children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2">
              <a:defRPr/>
            </a:pP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Which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EU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law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applies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? National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court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asks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about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among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others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lvl="3">
              <a:defRPr/>
            </a:pP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2010/18 (parental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leave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);</a:t>
            </a:r>
          </a:p>
          <a:p>
            <a:pPr lvl="3">
              <a:defRPr/>
            </a:pP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2006/54 (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sex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equality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employment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);</a:t>
            </a:r>
          </a:p>
          <a:p>
            <a:pPr lvl="3">
              <a:defRPr/>
            </a:pP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Treaty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articles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such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Art. 157 TFEU;</a:t>
            </a:r>
          </a:p>
          <a:p>
            <a:pPr lvl="3">
              <a:defRPr/>
            </a:pP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Art. 23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33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Charter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Fundamental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Rights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, CFR (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family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life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).</a:t>
            </a:r>
          </a:p>
          <a:p>
            <a:pPr lvl="2">
              <a:defRPr/>
            </a:pP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CJEU:</a:t>
            </a:r>
          </a:p>
          <a:p>
            <a:pPr lvl="3">
              <a:defRPr/>
            </a:pP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Questions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regarding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2006/54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400">
                <a:latin typeface="Arial" charset="0"/>
                <a:ea typeface="Arial" charset="0"/>
                <a:cs typeface="Arial" charset="0"/>
              </a:rPr>
              <a:t> Treaty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are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inadmissible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relevance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not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explained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by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national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court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).</a:t>
            </a:r>
          </a:p>
          <a:p>
            <a:pPr lvl="3">
              <a:defRPr/>
            </a:pP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Question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regarding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2010/18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admissible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However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does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not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apply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no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provisions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on a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right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fixed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working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time).</a:t>
            </a:r>
          </a:p>
          <a:p>
            <a:pPr lvl="3">
              <a:defRPr/>
            </a:pP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Question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regarding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CFR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admissible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However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, CFR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can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only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apply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within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scope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EU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law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2">
              <a:defRPr/>
            </a:pPr>
            <a:endParaRPr lang="de-DE" sz="14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18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6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4546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39602"/>
            <a:ext cx="8136904" cy="585142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Scope (5)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136904" cy="5184576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Old or new legislation? Which interpretation?</a:t>
            </a:r>
            <a:endParaRPr lang="en-GB" sz="2000" i="1" dirty="0">
              <a:latin typeface="Arial"/>
              <a:cs typeface="Arial"/>
            </a:endParaRPr>
          </a:p>
          <a:p>
            <a:pPr>
              <a:defRPr/>
            </a:pP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Depends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on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time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facts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>
              <a:defRPr/>
            </a:pPr>
            <a:endParaRPr lang="de-DE" sz="2000" dirty="0"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E.g. </a:t>
            </a: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Safeway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(2019), a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somewhat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complex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case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 ...:</a:t>
            </a:r>
          </a:p>
          <a:p>
            <a:pPr lvl="1">
              <a:defRPr/>
            </a:pP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Facts:</a:t>
            </a:r>
          </a:p>
          <a:p>
            <a:pPr lvl="2">
              <a:defRPr/>
            </a:pP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Concerns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equalisation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retirement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pension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benefits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male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female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members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an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occupational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pension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scheme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2">
              <a:defRPr/>
            </a:pP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Scheme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created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in 1978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trust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normal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pension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ages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based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on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sex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(different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men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women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).</a:t>
            </a:r>
          </a:p>
          <a:p>
            <a:pPr lvl="2">
              <a:defRPr/>
            </a:pP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Following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i="1" dirty="0">
                <a:latin typeface="Arial" charset="0"/>
                <a:ea typeface="Arial" charset="0"/>
                <a:cs typeface="Arial" charset="0"/>
              </a:rPr>
              <a:t>Barber 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(17.5.1990), uniform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pension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age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announcements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in 1991; Trust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Deed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in 1996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retroactive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effect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1.12.1991 (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levelling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down).</a:t>
            </a:r>
          </a:p>
          <a:p>
            <a:pPr lvl="1">
              <a:defRPr/>
            </a:pP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2009: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did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retroactive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amendment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comply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EU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law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?</a:t>
            </a:r>
          </a:p>
          <a:p>
            <a:pPr lvl="1">
              <a:defRPr/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Dispute on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certain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factual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points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when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was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scheme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amended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? CJEU: in 1996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only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; a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mere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practice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before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that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not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sufficient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2">
              <a:defRPr/>
            </a:pPr>
            <a:endParaRPr lang="de-DE" sz="18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marL="457200">
              <a:defRPr/>
            </a:pPr>
            <a:endParaRPr lang="de-DE" sz="20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lvl="2">
              <a:defRPr/>
            </a:pPr>
            <a:endParaRPr lang="de-DE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7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283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39602"/>
            <a:ext cx="8136904" cy="585142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Scope (6)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80920" cy="511256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Which EU law, which interpretation?</a:t>
            </a:r>
            <a:endParaRPr lang="en-GB" sz="2000" i="1" dirty="0">
              <a:latin typeface="Arial"/>
              <a:cs typeface="Arial"/>
            </a:endParaRPr>
          </a:p>
          <a:p>
            <a:pPr>
              <a:defRPr/>
            </a:pPr>
            <a:r>
              <a:rPr lang="de-DE" sz="2000" i="1" dirty="0" err="1">
                <a:latin typeface="Arial" charset="0"/>
                <a:ea typeface="Arial" charset="0"/>
                <a:cs typeface="Arial" charset="0"/>
              </a:rPr>
              <a:t>Safeway</a:t>
            </a:r>
            <a:r>
              <a:rPr lang="de-DE" sz="20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de-DE" sz="2000" dirty="0" err="1">
                <a:latin typeface="Arial" charset="0"/>
                <a:ea typeface="Arial" charset="0"/>
                <a:cs typeface="Arial" charset="0"/>
              </a:rPr>
              <a:t>continued</a:t>
            </a:r>
            <a:r>
              <a:rPr lang="de-DE" sz="2000" dirty="0">
                <a:latin typeface="Arial" charset="0"/>
                <a:ea typeface="Arial" charset="0"/>
                <a:cs typeface="Arial" charset="0"/>
              </a:rPr>
              <a:t>):</a:t>
            </a:r>
          </a:p>
          <a:p>
            <a:pPr lvl="1">
              <a:defRPr/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r>
              <a:rPr lang="de-DE" sz="1600" b="1" dirty="0" err="1">
                <a:latin typeface="Arial" charset="0"/>
                <a:ea typeface="Arial" charset="0"/>
                <a:cs typeface="Arial" charset="0"/>
              </a:rPr>
              <a:t>Applicable</a:t>
            </a:r>
            <a:r>
              <a:rPr lang="de-DE" sz="16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b="1" dirty="0" err="1">
                <a:latin typeface="Arial" charset="0"/>
                <a:ea typeface="Arial" charset="0"/>
                <a:cs typeface="Arial" charset="0"/>
              </a:rPr>
              <a:t>law</a:t>
            </a:r>
            <a:r>
              <a:rPr lang="de-DE" sz="1600" b="1" dirty="0">
                <a:latin typeface="Arial" charset="0"/>
                <a:ea typeface="Arial" charset="0"/>
                <a:cs typeface="Arial" charset="0"/>
              </a:rPr>
              <a:t> (1)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Which</a:t>
            </a:r>
            <a:r>
              <a:rPr lang="de-DE" sz="16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version</a:t>
            </a:r>
            <a:r>
              <a:rPr lang="de-DE" sz="16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equal</a:t>
            </a:r>
            <a:r>
              <a:rPr lang="de-DE" sz="16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pay</a:t>
            </a:r>
            <a:r>
              <a:rPr lang="de-DE" sz="16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provision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Treaty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are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talking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about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?</a:t>
            </a:r>
          </a:p>
          <a:p>
            <a:pPr lvl="1">
              <a:defRPr/>
            </a:pP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CJEU: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case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concerns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pension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rights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accrued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between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1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December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1991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2 May 1996;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thus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, „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question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referred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must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be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examined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light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Art. 119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EC Treaty“ (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actually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before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1 November 1993: EEC Treaty;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thereafter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: EC Treaty) – i.e.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version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before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Amsterdam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revision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1">
              <a:defRPr/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lvl="1">
              <a:defRPr/>
            </a:pPr>
            <a:r>
              <a:rPr lang="de-DE" sz="1600" b="1" dirty="0" err="1">
                <a:latin typeface="Arial" charset="0"/>
                <a:ea typeface="Arial" charset="0"/>
                <a:cs typeface="Arial" charset="0"/>
              </a:rPr>
              <a:t>Applicable</a:t>
            </a:r>
            <a:r>
              <a:rPr lang="de-DE" sz="16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b="1" dirty="0" err="1">
                <a:latin typeface="Arial" charset="0"/>
                <a:ea typeface="Arial" charset="0"/>
                <a:cs typeface="Arial" charset="0"/>
              </a:rPr>
              <a:t>law</a:t>
            </a:r>
            <a:r>
              <a:rPr lang="de-DE" sz="1600" b="1" dirty="0">
                <a:latin typeface="Arial" charset="0"/>
                <a:ea typeface="Arial" charset="0"/>
                <a:cs typeface="Arial" charset="0"/>
              </a:rPr>
              <a:t> (2):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What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does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old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equal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pay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provision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mean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given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that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CJEU limited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effect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i="1" dirty="0">
                <a:latin typeface="Arial" charset="0"/>
                <a:ea typeface="Arial" charset="0"/>
                <a:cs typeface="Arial" charset="0"/>
              </a:rPr>
              <a:t>Barber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terms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time;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does</a:t>
            </a:r>
            <a:r>
              <a:rPr lang="de-DE" sz="16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i="1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Barber </a:t>
            </a:r>
            <a:r>
              <a:rPr lang="de-DE" sz="16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apply</a:t>
            </a:r>
            <a:r>
              <a:rPr lang="de-DE" sz="1600" dirty="0">
                <a:solidFill>
                  <a:srgbClr val="92D050"/>
                </a:solidFill>
                <a:latin typeface="Arial" charset="0"/>
                <a:ea typeface="Arial" charset="0"/>
                <a:cs typeface="Arial" charset="0"/>
              </a:rPr>
              <a:t>?</a:t>
            </a:r>
          </a:p>
          <a:p>
            <a:pPr lvl="1">
              <a:defRPr/>
            </a:pP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According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CJEU,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it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600" dirty="0" err="1">
                <a:latin typeface="Arial" charset="0"/>
                <a:ea typeface="Arial" charset="0"/>
                <a:cs typeface="Arial" charset="0"/>
              </a:rPr>
              <a:t>depends</a:t>
            </a:r>
            <a:r>
              <a:rPr lang="de-DE" sz="1600" dirty="0"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lvl="2">
              <a:defRPr/>
            </a:pP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-Barber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period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no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obligation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equal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treatment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2">
              <a:defRPr/>
            </a:pP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Post-Barber but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before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revision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scheme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levelling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up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(= an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issue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enforcement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).</a:t>
            </a:r>
          </a:p>
          <a:p>
            <a:pPr lvl="2">
              <a:defRPr/>
            </a:pP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Post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revision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scheme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levelling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down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allowed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lvl="1">
              <a:defRPr/>
            </a:pPr>
            <a:endParaRPr lang="de-DE" sz="1600" dirty="0">
              <a:latin typeface="Arial" charset="0"/>
              <a:ea typeface="Arial" charset="0"/>
              <a:cs typeface="Arial" charset="0"/>
            </a:endParaRPr>
          </a:p>
          <a:p>
            <a:pPr marL="457200" lvl="1" indent="0">
              <a:buNone/>
              <a:defRPr/>
            </a:pPr>
            <a:endParaRPr lang="de-DE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8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5447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792088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Arial"/>
                <a:cs typeface="Arial"/>
              </a:rPr>
              <a:t>Discrimination (1)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064896" cy="496855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>
                <a:latin typeface="Arial"/>
                <a:cs typeface="Arial"/>
              </a:rPr>
              <a:t>List of grounds</a:t>
            </a:r>
            <a:endParaRPr lang="en-GB" sz="2000" i="1" dirty="0">
              <a:latin typeface="Arial"/>
              <a:cs typeface="Arial"/>
            </a:endParaRPr>
          </a:p>
          <a:p>
            <a:r>
              <a:rPr lang="en-GB" sz="2000" dirty="0">
                <a:latin typeface="Arial" charset="0"/>
                <a:ea typeface="Arial" charset="0"/>
                <a:cs typeface="Arial" charset="0"/>
              </a:rPr>
              <a:t>Some important reminders:</a:t>
            </a:r>
          </a:p>
          <a:p>
            <a:pPr lvl="1"/>
            <a:r>
              <a:rPr lang="en-GB" sz="16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Closed list of discrimination grounds </a:t>
            </a:r>
            <a:r>
              <a:rPr lang="en-GB" sz="1600" dirty="0">
                <a:latin typeface="Arial" charset="0"/>
                <a:ea typeface="Arial" charset="0"/>
                <a:cs typeface="Arial" charset="0"/>
              </a:rPr>
              <a:t>under the TFEU and the Directives, different from Art. 21 CFR (and from Art. 14 ECHR).</a:t>
            </a:r>
          </a:p>
          <a:p>
            <a:pPr lvl="1"/>
            <a:endParaRPr lang="en-GB" sz="1600" dirty="0"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GB" sz="1600" dirty="0">
                <a:latin typeface="Arial" charset="0"/>
                <a:ea typeface="Arial" charset="0"/>
                <a:cs typeface="Arial" charset="0"/>
              </a:rPr>
              <a:t>Meaning of discrimination grounds follows from interpretation; e.g. “pregnancy” = sex, confirmed in </a:t>
            </a:r>
            <a:r>
              <a:rPr lang="en-GB" sz="1600" i="1" dirty="0" err="1">
                <a:latin typeface="Arial" charset="0"/>
                <a:ea typeface="Arial" charset="0"/>
                <a:cs typeface="Arial" charset="0"/>
              </a:rPr>
              <a:t>Hakelbracht</a:t>
            </a:r>
            <a:r>
              <a:rPr lang="en-GB" sz="16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600" dirty="0">
                <a:latin typeface="Arial" charset="0"/>
                <a:ea typeface="Arial" charset="0"/>
                <a:cs typeface="Arial" charset="0"/>
              </a:rPr>
              <a:t>(2019).</a:t>
            </a:r>
          </a:p>
          <a:p>
            <a:pPr lvl="1"/>
            <a:endParaRPr lang="en-GB" sz="1600" dirty="0"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GB" sz="1600" dirty="0">
                <a:latin typeface="Arial" charset="0"/>
                <a:ea typeface="Arial" charset="0"/>
                <a:cs typeface="Arial" charset="0"/>
              </a:rPr>
              <a:t>Limited approach of EU law with respect to multiple discrimination – </a:t>
            </a:r>
            <a:br>
              <a:rPr lang="en-GB" sz="1600" dirty="0">
                <a:latin typeface="Arial" charset="0"/>
                <a:ea typeface="Arial" charset="0"/>
                <a:cs typeface="Arial" charset="0"/>
              </a:rPr>
            </a:br>
            <a:r>
              <a:rPr lang="en-GB" sz="1600" dirty="0">
                <a:latin typeface="Arial" charset="0"/>
                <a:ea typeface="Arial" charset="0"/>
                <a:cs typeface="Arial" charset="0"/>
              </a:rPr>
              <a:t>covers the situation where a case includes two or more grounds next to each other (</a:t>
            </a:r>
            <a:r>
              <a:rPr lang="en-GB" sz="16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cumulative discrimination</a:t>
            </a:r>
            <a:r>
              <a:rPr lang="en-GB" sz="1600" dirty="0">
                <a:latin typeface="Arial" charset="0"/>
                <a:ea typeface="Arial" charset="0"/>
                <a:cs typeface="Arial" charset="0"/>
              </a:rPr>
              <a:t>) but not the case of a combined effect of two or more grounds (</a:t>
            </a:r>
            <a:r>
              <a:rPr lang="en-GB" sz="16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intersectional discrimination</a:t>
            </a:r>
            <a:r>
              <a:rPr lang="en-GB" sz="1600" dirty="0">
                <a:latin typeface="Arial" charset="0"/>
                <a:ea typeface="Arial" charset="0"/>
                <a:cs typeface="Arial" charset="0"/>
              </a:rPr>
              <a:t>); see </a:t>
            </a:r>
            <a:r>
              <a:rPr lang="en-GB" sz="1600" i="1" dirty="0">
                <a:latin typeface="Arial" charset="0"/>
                <a:ea typeface="Arial" charset="0"/>
                <a:cs typeface="Arial" charset="0"/>
              </a:rPr>
              <a:t>Parris </a:t>
            </a:r>
            <a:r>
              <a:rPr lang="en-GB" sz="1600" dirty="0">
                <a:latin typeface="Arial" charset="0"/>
                <a:ea typeface="Arial" charset="0"/>
                <a:cs typeface="Arial" charset="0"/>
              </a:rPr>
              <a:t>(2017):</a:t>
            </a:r>
          </a:p>
          <a:p>
            <a:pPr marL="755650" lvl="1" indent="0">
              <a:buNone/>
            </a:pPr>
            <a:endParaRPr lang="de-CH" sz="1600" dirty="0">
              <a:latin typeface="Arial" charset="0"/>
              <a:ea typeface="Arial" charset="0"/>
              <a:cs typeface="Arial" charset="0"/>
            </a:endParaRPr>
          </a:p>
          <a:p>
            <a:pPr marL="1155700" lvl="2" indent="0">
              <a:buNone/>
            </a:pP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«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While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discrimination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may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indeed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be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based</a:t>
            </a:r>
            <a:r>
              <a:rPr lang="de-CH" sz="1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on </a:t>
            </a:r>
            <a:r>
              <a:rPr lang="de-CH" sz="14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several</a:t>
            </a:r>
            <a:r>
              <a:rPr lang="de-CH" sz="1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CH" sz="1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CH" sz="1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grounds</a:t>
            </a:r>
            <a:r>
              <a:rPr lang="de-CH" sz="1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set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out in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Article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 1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Directive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2000/78,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there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however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no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new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category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discrimina-tion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resulting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from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combination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more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than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one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those</a:t>
            </a:r>
            <a:r>
              <a:rPr lang="de-CH" sz="140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grounds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, such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as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sexual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orientation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age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that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may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be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found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to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exist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where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discrimination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on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basis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those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grounds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taken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isolation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has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not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been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CH" sz="1400" dirty="0" err="1">
                <a:latin typeface="Arial" charset="0"/>
                <a:ea typeface="Arial" charset="0"/>
                <a:cs typeface="Arial" charset="0"/>
              </a:rPr>
              <a:t>established</a:t>
            </a:r>
            <a:r>
              <a:rPr lang="de-CH" sz="1400" dirty="0">
                <a:latin typeface="Arial" charset="0"/>
                <a:ea typeface="Arial" charset="0"/>
                <a:cs typeface="Arial" charset="0"/>
              </a:rPr>
              <a:t>.»</a:t>
            </a:r>
            <a:endParaRPr lang="en-GB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BDC2C1-D537-ED4B-98AA-0CAE569EB7FB}" type="slidenum">
              <a:rPr lang="de-CH" smtClean="0"/>
              <a:pPr>
                <a:defRPr/>
              </a:pPr>
              <a:t>9</a:t>
            </a:fld>
            <a:endParaRPr lang="de-CH"/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460625" y="11906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de-DE" sz="20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6545351"/>
      </p:ext>
    </p:extLst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2706</Words>
  <Application>Microsoft Macintosh PowerPoint</Application>
  <PresentationFormat>Bildschirmpräsentation (4:3)</PresentationFormat>
  <Paragraphs>245</Paragraphs>
  <Slides>17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1" baseType="lpstr">
      <vt:lpstr>Arial</vt:lpstr>
      <vt:lpstr>Arial Narrow</vt:lpstr>
      <vt:lpstr>Times</vt:lpstr>
      <vt:lpstr>Leere Präsentation</vt:lpstr>
      <vt:lpstr>Workshop:  Update on CJEU sex equality case law</vt:lpstr>
      <vt:lpstr>Introduction</vt:lpstr>
      <vt:lpstr>Scope (1)</vt:lpstr>
      <vt:lpstr>Scope (2)</vt:lpstr>
      <vt:lpstr>Scope (3)</vt:lpstr>
      <vt:lpstr>Scope (4)</vt:lpstr>
      <vt:lpstr>Scope (5)</vt:lpstr>
      <vt:lpstr>Scope (6)</vt:lpstr>
      <vt:lpstr>Discrimination (1)</vt:lpstr>
      <vt:lpstr>Discrimination (2)</vt:lpstr>
      <vt:lpstr>Discrimination (3)</vt:lpstr>
      <vt:lpstr>Discrimination (4)</vt:lpstr>
      <vt:lpstr>Discrimination (5)</vt:lpstr>
      <vt:lpstr>Discrimination (6)</vt:lpstr>
      <vt:lpstr>Enforcement (1)</vt:lpstr>
      <vt:lpstr>Enforcement (2)</vt:lpstr>
      <vt:lpstr>  Thank you for your attention!</vt:lpstr>
    </vt:vector>
  </TitlesOfParts>
  <Manager/>
  <Company>C 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EXTERNAL RELATIONS:  THE CASE OF THE BILATERAL AGREEMENTS WITH SWITZERLAND</dc:title>
  <dc:subject/>
  <dc:creator>C T</dc:creator>
  <cp:keywords/>
  <dc:description/>
  <cp:lastModifiedBy>CT</cp:lastModifiedBy>
  <cp:revision>1358</cp:revision>
  <cp:lastPrinted>2019-10-17T19:35:56Z</cp:lastPrinted>
  <dcterms:created xsi:type="dcterms:W3CDTF">2005-09-01T13:02:04Z</dcterms:created>
  <dcterms:modified xsi:type="dcterms:W3CDTF">2019-11-29T14:38:43Z</dcterms:modified>
  <cp:category/>
</cp:coreProperties>
</file>